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57" r:id="rId2"/>
    <p:sldId id="735" r:id="rId3"/>
    <p:sldId id="736" r:id="rId4"/>
    <p:sldId id="737" r:id="rId5"/>
    <p:sldId id="738" r:id="rId6"/>
    <p:sldId id="760" r:id="rId7"/>
    <p:sldId id="761" r:id="rId8"/>
    <p:sldId id="762" r:id="rId9"/>
    <p:sldId id="763" r:id="rId10"/>
    <p:sldId id="764" r:id="rId11"/>
    <p:sldId id="765" r:id="rId12"/>
    <p:sldId id="766" r:id="rId13"/>
    <p:sldId id="76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725" r:id="rId24"/>
    <p:sldId id="726" r:id="rId25"/>
    <p:sldId id="727" r:id="rId26"/>
    <p:sldId id="728" r:id="rId27"/>
    <p:sldId id="730" r:id="rId28"/>
    <p:sldId id="729" r:id="rId29"/>
    <p:sldId id="777" r:id="rId30"/>
    <p:sldId id="740" r:id="rId31"/>
    <p:sldId id="742" r:id="rId32"/>
    <p:sldId id="785" r:id="rId33"/>
    <p:sldId id="786" r:id="rId34"/>
    <p:sldId id="787" r:id="rId35"/>
    <p:sldId id="741" r:id="rId36"/>
    <p:sldId id="747" r:id="rId37"/>
    <p:sldId id="748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757" r:id="rId47"/>
    <p:sldId id="758" r:id="rId48"/>
    <p:sldId id="759" r:id="rId49"/>
    <p:sldId id="780" r:id="rId50"/>
    <p:sldId id="778" r:id="rId51"/>
    <p:sldId id="781" r:id="rId52"/>
    <p:sldId id="779" r:id="rId53"/>
    <p:sldId id="783" r:id="rId54"/>
    <p:sldId id="784" r:id="rId55"/>
    <p:sldId id="782" r:id="rId56"/>
  </p:sldIdLst>
  <p:sldSz cx="9144000" cy="6858000" type="screen4x3"/>
  <p:notesSz cx="6980238" cy="9210675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8000"/>
    <a:srgbClr val="CCFFFF"/>
    <a:srgbClr val="CCECFF"/>
    <a:srgbClr val="CCCCFF"/>
    <a:srgbClr val="FF66CC"/>
    <a:srgbClr val="FF99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605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605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fld id="{63C396EE-34C6-48A8-A9CB-9E6CF83BC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4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050" y="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690563"/>
            <a:ext cx="4605338" cy="3454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4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375150"/>
            <a:ext cx="5119688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4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algn="l" defTabSz="92551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4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050" y="8750300"/>
            <a:ext cx="302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defTabSz="925513">
              <a:defRPr sz="1200"/>
            </a:lvl1pPr>
          </a:lstStyle>
          <a:p>
            <a:pPr>
              <a:defRPr/>
            </a:pPr>
            <a:fld id="{CE18EA16-A7CC-4232-B456-31F063FAA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9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9E0C530-7062-4947-BAAF-D1EBC5453260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727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7F35A5-B51E-4E8A-BE6B-BFC339AA5F62}" type="slidenum">
              <a:rPr lang="en-US" altLang="en-US" sz="1200" smtClean="0"/>
              <a:pPr/>
              <a:t>11</a:t>
            </a:fld>
            <a:endParaRPr lang="en-US" altLang="en-US" sz="1200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47D6F0D-B641-467E-865C-DCF36D44370B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7BB37EA-0CBA-4BFC-B9FA-22404287E00C}" type="slidenum">
              <a:rPr lang="en-US" altLang="en-US" sz="1200" smtClean="0"/>
              <a:pPr/>
              <a:t>13</a:t>
            </a:fld>
            <a:endParaRPr lang="en-US" altLang="en-US" sz="120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F782114-FC89-44B6-AAE2-542A04C9531A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6B895F6-8524-4462-BDC5-1F6B194F3AC8}" type="slidenum">
              <a:rPr lang="en-US" altLang="en-US" sz="1200" smtClean="0"/>
              <a:pPr/>
              <a:t>15</a:t>
            </a:fld>
            <a:endParaRPr lang="en-US" altLang="en-US" sz="1200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B7F4565-C0D4-4C98-9AC4-C994B218588B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91FB6D3-1525-4B62-8DF3-BCDFC51248E2}" type="slidenum">
              <a:rPr lang="en-US" altLang="en-US" sz="1200" smtClean="0"/>
              <a:pPr/>
              <a:t>17</a:t>
            </a:fld>
            <a:endParaRPr lang="en-US" altLang="en-US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61A6664-7DFE-4CA6-9AED-230814A66B2B}" type="slidenum">
              <a:rPr lang="en-US" altLang="en-US" sz="1200" smtClean="0"/>
              <a:pPr/>
              <a:t>18</a:t>
            </a:fld>
            <a:endParaRPr lang="en-US" altLang="en-US" sz="1200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A35ECBC-69D3-40A0-B106-3B60839A74A5}" type="slidenum">
              <a:rPr lang="en-US" altLang="en-US" sz="1200" smtClean="0"/>
              <a:pPr/>
              <a:t>19</a:t>
            </a:fld>
            <a:endParaRPr lang="en-US" altLang="en-US" sz="1200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DB0ED22-A56E-4D9D-8C8A-8954A4B2EFDF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0008" indent="-288465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3859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15402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76945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3848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0032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61576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2311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8CAE10-AE9A-4743-9286-965C618ADBFF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0563"/>
            <a:ext cx="4606925" cy="34544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E1E955-15BA-4AA4-8716-A66AF21B18DC}" type="slidenum">
              <a:rPr lang="en-US" altLang="en-US" sz="1200" smtClean="0"/>
              <a:pPr/>
              <a:t>21</a:t>
            </a:fld>
            <a:endParaRPr lang="en-US" altLang="en-US" sz="1200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D570A84-E722-4A0B-9401-5157A9168046}" type="slidenum">
              <a:rPr lang="en-US" altLang="en-US" sz="1200" smtClean="0"/>
              <a:pPr/>
              <a:t>22</a:t>
            </a:fld>
            <a:endParaRPr lang="en-US" altLang="en-US" sz="1200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1A52E-78C3-4364-A38E-568EC507CC0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D9B94-6E22-4102-9BDD-B46BA879369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analysis on the fly. Have exact context.</a:t>
            </a:r>
          </a:p>
          <a:p>
            <a:endParaRPr lang="en-US" dirty="0" smtClean="0"/>
          </a:p>
          <a:p>
            <a:r>
              <a:rPr lang="en-US" dirty="0" smtClean="0"/>
              <a:t>Not good for aggregate questions or information integration.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DD9B8-21BD-D44B-9807-A38DF4C9D86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1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Goes off to build probabilistic models that I won’t show….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DD9B8-21BD-D44B-9807-A38DF4C9D86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3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outside grammar, you fall back to a Bing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DD9B8-21BD-D44B-9807-A38DF4C9D86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0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0008" indent="-288465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3859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15402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76945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3848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0032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61576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2311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64D84F-38F8-4F40-A4DF-988D663C0A58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0563"/>
            <a:ext cx="4606925" cy="34544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Naïve implementation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0008" indent="-288465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3859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15402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76945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3848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0032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61576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2311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ABB1D3-83DC-4B4E-80AC-5FA6CDD3DA0F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0563"/>
            <a:ext cx="4606925" cy="34544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0008" indent="-288465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3859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15402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76945" indent="-230772" defTabSz="92469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3848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0032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61576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23119" indent="-230772" algn="r" defTabSz="9246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7BA7EDC-1759-49E4-9D66-76D37A50E26D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0563"/>
            <a:ext cx="4606925" cy="34544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D1D517-8444-4718-B946-44F4FFC41E7B}" type="slidenum">
              <a:rPr lang="en-US" altLang="en-US" sz="1200" smtClean="0"/>
              <a:pPr/>
              <a:t>7</a:t>
            </a:fld>
            <a:endParaRPr lang="en-US" altLang="en-US" sz="1200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D1A17CB-F08C-4626-8CB2-A850B055CB05}" type="slidenum">
              <a:rPr lang="en-US" altLang="en-US" sz="1200" smtClean="0"/>
              <a:pPr/>
              <a:t>8</a:t>
            </a:fld>
            <a:endParaRPr lang="en-US" altLang="en-US" sz="120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7F0C39-F9DE-4356-9DDC-434E16EE6C2F}" type="slidenum">
              <a:rPr lang="en-US" altLang="en-US" sz="1200" smtClean="0"/>
              <a:pPr/>
              <a:t>9</a:t>
            </a:fld>
            <a:endParaRPr lang="en-US" altLang="en-US" sz="1200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687388"/>
            <a:ext cx="4587875" cy="34417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4375150"/>
            <a:ext cx="5122862" cy="4144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4" tIns="45486" rIns="90974" bIns="45486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5513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2551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D2EC207-0224-4D65-8907-C2AACF0A7536}" type="slidenum">
              <a:rPr lang="en-US" altLang="en-US" sz="1200" smtClean="0"/>
              <a:pPr/>
              <a:t>10</a:t>
            </a:fld>
            <a:endParaRPr lang="en-US" altLang="en-US" sz="120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6975" y="687388"/>
            <a:ext cx="4589463" cy="34417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B3CE8-4E44-4AA9-B05C-8F9BECFB3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EE8D3-6C70-4CA4-BD05-AEEDD25BC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7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F19E-7F6B-4FEB-AF00-0C40CB575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739C7-9D80-4A46-8A1B-6985F947D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17662-9915-49E3-8A78-E00E9346B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47089-5A32-422F-B575-01D7D0766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7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2C238-2CD8-4E14-B574-0DC8C588F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4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F10F0-A1AA-4CE6-ACCF-DFA4361BA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7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CE437-BA7D-41F2-AFC3-ABAA25BFBD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1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3DE48-31B0-4C1C-B3C1-3C7FB4C4A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66CD1-C76B-4A79-9232-F9FC9DCF1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25EB3-5EE0-49FD-A891-4C51CC8A5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8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Intelligent Information Retrieval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A05F3-9B6C-4391-8C13-75D8F39CEB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8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2938" y="6335713"/>
            <a:ext cx="3429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/>
            </a:lvl1pPr>
          </a:lstStyle>
          <a:p>
            <a:pPr>
              <a:defRPr/>
            </a:pPr>
            <a:r>
              <a:rPr lang="en-US"/>
              <a:t>Intelligent Information Retrieval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902E2B1-D222-4DBB-9D49-A41A981121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arlett" pitchFamily="2" charset="2"/>
        <a:buChar char="i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Marlett" pitchFamily="2" charset="2"/>
        <a:buChar char="4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Marlett" pitchFamily="2" charset="2"/>
        <a:buChar char="i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Marlett" pitchFamily="2" charset="2"/>
        <a:buChar char="4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Document1.doc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xcel_97-2003_Worksheet3.xls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orbes.com/sites/roberthof/2013/09/26/google-just-revamped-search-to-handle-your-long-question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768068"/>
            <a:ext cx="7772400" cy="2039867"/>
          </a:xfrm>
          <a:noFill/>
        </p:spPr>
        <p:txBody>
          <a:bodyPr/>
          <a:lstStyle/>
          <a:p>
            <a:r>
              <a:rPr lang="en-US" altLang="en-US" dirty="0" smtClean="0"/>
              <a:t>Web IR:</a:t>
            </a:r>
            <a:br>
              <a:rPr lang="en-US" altLang="en-US" dirty="0" smtClean="0"/>
            </a:br>
            <a:r>
              <a:rPr lang="en-US" altLang="en-US" sz="3200" dirty="0" smtClean="0"/>
              <a:t>Recent Trends; Future of Web Search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1752600" y="3115434"/>
            <a:ext cx="5638800" cy="1441450"/>
          </a:xfrm>
          <a:prstGeom prst="rect">
            <a:avLst/>
          </a:prstGeom>
          <a:solidFill>
            <a:srgbClr val="99CC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400"/>
          </a:p>
          <a:p>
            <a:pPr algn="ctr">
              <a:spcBef>
                <a:spcPct val="50000"/>
              </a:spcBef>
            </a:pPr>
            <a:r>
              <a:rPr lang="en-US" altLang="en-US" sz="2400"/>
              <a:t>CSC 575</a:t>
            </a:r>
          </a:p>
          <a:p>
            <a:pPr algn="ctr">
              <a:spcBef>
                <a:spcPct val="50000"/>
              </a:spcBef>
            </a:pPr>
            <a:r>
              <a:rPr lang="en-US" altLang="en-US" sz="2400"/>
              <a:t>Intelligent Information Retrieval</a:t>
            </a:r>
          </a:p>
          <a:p>
            <a:pPr algn="ctr">
              <a:spcBef>
                <a:spcPct val="50000"/>
              </a:spcBef>
            </a:pPr>
            <a:endParaRPr lang="en-US" alt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C42BFE-B527-45F3-A754-DBDA6B26FBA1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46100"/>
          </a:xfrm>
        </p:spPr>
        <p:txBody>
          <a:bodyPr/>
          <a:lstStyle/>
          <a:p>
            <a:r>
              <a:rPr lang="en-US" altLang="en-US" smtClean="0"/>
              <a:t>Consequences of passiveness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092200"/>
            <a:ext cx="8153400" cy="482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smtClean="0"/>
              <a:t>Weak heuristics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example: click through multiple uninteresting pages en route to interestingness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example: user browses to uninteresting page, then goes for a coffee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example: hierarchies tend to get more hits near root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Cold start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No ability to fine tune profile or express interest without visiting “appropriate” pages</a:t>
            </a:r>
          </a:p>
          <a:p>
            <a:pPr>
              <a:lnSpc>
                <a:spcPct val="90000"/>
              </a:lnSpc>
            </a:pPr>
            <a:endParaRPr lang="en-US" altLang="en-US" sz="1000" smtClean="0"/>
          </a:p>
          <a:p>
            <a:pPr>
              <a:lnSpc>
                <a:spcPct val="90000"/>
              </a:lnSpc>
            </a:pPr>
            <a:r>
              <a:rPr lang="en-US" altLang="en-US" sz="2000" smtClean="0"/>
              <a:t>Some possible alternative/extensions to internally maintained profiles: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expose to the user (e.g. fine tune profile) ?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expose to other users/agents (e.g. collaborative filtering)?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expose to web server (e.g. cnn.com custom news)?</a:t>
            </a:r>
          </a:p>
          <a:p>
            <a:pPr>
              <a:lnSpc>
                <a:spcPct val="90000"/>
              </a:lnSpc>
            </a:pPr>
            <a:endParaRPr lang="en-US" altLang="en-US" sz="2000" b="0" smtClean="0"/>
          </a:p>
        </p:txBody>
      </p:sp>
    </p:spTree>
    <p:extLst>
      <p:ext uri="{BB962C8B-B14F-4D97-AF65-F5344CB8AC3E}">
        <p14:creationId xmlns:p14="http://schemas.microsoft.com/office/powerpoint/2010/main" val="75953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9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247775"/>
          </a:xfrm>
        </p:spPr>
        <p:txBody>
          <a:bodyPr/>
          <a:lstStyle/>
          <a:p>
            <a:r>
              <a:rPr lang="en-US" altLang="en-US" sz="3200" smtClean="0"/>
              <a:t>ARCH: Adaptive Agent for Retrieval</a:t>
            </a:r>
            <a:br>
              <a:rPr lang="en-US" altLang="en-US" sz="3200" smtClean="0"/>
            </a:br>
            <a:r>
              <a:rPr lang="en-US" altLang="en-US" sz="3200" smtClean="0"/>
              <a:t>Based on Concept Hierarchies</a:t>
            </a:r>
            <a:br>
              <a:rPr lang="en-US" altLang="en-US" sz="3200" smtClean="0"/>
            </a:br>
            <a:r>
              <a:rPr lang="en-US" altLang="en-US" sz="1800" smtClean="0"/>
              <a:t>(Mobasher, Sieg, Burke 2003-2007)</a:t>
            </a:r>
          </a:p>
        </p:txBody>
      </p:sp>
      <p:sp>
        <p:nvSpPr>
          <p:cNvPr id="61443" name="Rectangle 93"/>
          <p:cNvSpPr>
            <a:spLocks noGrp="1" noChangeArrowheads="1"/>
          </p:cNvSpPr>
          <p:nvPr>
            <p:ph type="body" idx="1"/>
          </p:nvPr>
        </p:nvSpPr>
        <p:spPr>
          <a:xfrm>
            <a:off x="685800" y="1836738"/>
            <a:ext cx="7772400" cy="4335462"/>
          </a:xfrm>
        </p:spPr>
        <p:txBody>
          <a:bodyPr/>
          <a:lstStyle/>
          <a:p>
            <a:r>
              <a:rPr lang="en-US" altLang="en-US" smtClean="0"/>
              <a:t>ARCH supports users in formulating effective search queries starting with users’ poorly designed keyword queries</a:t>
            </a:r>
          </a:p>
          <a:p>
            <a:r>
              <a:rPr lang="en-US" altLang="en-US" smtClean="0"/>
              <a:t>Essence of the system is to incorporate domain-specific concept hierarchies with interactive query formulation</a:t>
            </a:r>
          </a:p>
          <a:p>
            <a:r>
              <a:rPr lang="en-US" altLang="en-US" smtClean="0"/>
              <a:t>Query enhancement in ARCH uses two mutually-supporting techniques:</a:t>
            </a:r>
          </a:p>
          <a:p>
            <a:pPr lvl="1"/>
            <a:r>
              <a:rPr lang="en-US" altLang="en-US" smtClean="0"/>
              <a:t>Semantic – using a concept hierarchy to interactively disambiguate and expand queries</a:t>
            </a:r>
          </a:p>
          <a:p>
            <a:pPr lvl="1"/>
            <a:r>
              <a:rPr lang="en-US" altLang="en-US" smtClean="0"/>
              <a:t>Behavioral – observing user’s past browsing behavior for user profiling and automatic query enhancement</a:t>
            </a:r>
          </a:p>
        </p:txBody>
      </p:sp>
    </p:spTree>
    <p:extLst>
      <p:ext uri="{BB962C8B-B14F-4D97-AF65-F5344CB8AC3E}">
        <p14:creationId xmlns:p14="http://schemas.microsoft.com/office/powerpoint/2010/main" val="309728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93AE9A6-68FB-4DDF-BC73-8B416468D33F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Overview of ARCH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system consists of an offline and an online component</a:t>
            </a:r>
          </a:p>
          <a:p>
            <a:endParaRPr lang="en-US" altLang="en-US" smtClean="0"/>
          </a:p>
          <a:p>
            <a:r>
              <a:rPr lang="en-US" altLang="en-US" smtClean="0"/>
              <a:t>Offline component:</a:t>
            </a:r>
          </a:p>
          <a:p>
            <a:pPr lvl="1"/>
            <a:r>
              <a:rPr lang="en-US" altLang="en-US" smtClean="0"/>
              <a:t>Handles the learning of the concept hierarchy</a:t>
            </a:r>
          </a:p>
          <a:p>
            <a:pPr lvl="1"/>
            <a:r>
              <a:rPr lang="en-US" altLang="en-US" smtClean="0"/>
              <a:t>Handles the learning of the user profiles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Online component:</a:t>
            </a:r>
          </a:p>
          <a:p>
            <a:pPr lvl="1"/>
            <a:r>
              <a:rPr lang="en-US" altLang="en-US" smtClean="0"/>
              <a:t>Displays the concept hierarchy to the user</a:t>
            </a:r>
          </a:p>
          <a:p>
            <a:pPr lvl="1"/>
            <a:r>
              <a:rPr lang="en-US" altLang="en-US" smtClean="0"/>
              <a:t>Allows the user to select/deselect nodes</a:t>
            </a:r>
          </a:p>
          <a:p>
            <a:pPr lvl="1"/>
            <a:r>
              <a:rPr lang="en-US" altLang="en-US" smtClean="0"/>
              <a:t>Generates the enhanced query based on the user’s interaction with the concept hierarchy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6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5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349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A96F507-F044-4019-8B05-0C1BEB0D9808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153988"/>
            <a:ext cx="8566150" cy="701675"/>
          </a:xfrm>
        </p:spPr>
        <p:txBody>
          <a:bodyPr/>
          <a:lstStyle/>
          <a:p>
            <a:r>
              <a:rPr lang="en-US" altLang="en-US" sz="2800" smtClean="0"/>
              <a:t>Offline Component - Learning the Concept Hierarchy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8450" y="923925"/>
            <a:ext cx="8547100" cy="5637213"/>
          </a:xfrm>
        </p:spPr>
        <p:txBody>
          <a:bodyPr/>
          <a:lstStyle/>
          <a:p>
            <a:r>
              <a:rPr lang="en-US" altLang="en-US" sz="2000" smtClean="0">
                <a:latin typeface="Tahoma" pitchFamily="34" charset="0"/>
              </a:rPr>
              <a:t>Maintain aggregate representation of the concept hierarchy</a:t>
            </a:r>
          </a:p>
          <a:p>
            <a:pPr lvl="1"/>
            <a:r>
              <a:rPr lang="en-US" altLang="en-US" sz="1800" smtClean="0">
                <a:latin typeface="Tahoma" pitchFamily="34" charset="0"/>
              </a:rPr>
              <a:t>pre-compute the term vectors for each node in the hierarchy</a:t>
            </a:r>
          </a:p>
          <a:p>
            <a:pPr lvl="1"/>
            <a:r>
              <a:rPr lang="en-US" altLang="en-US" sz="1800" smtClean="0">
                <a:latin typeface="Tahoma" pitchFamily="34" charset="0"/>
              </a:rPr>
              <a:t>Concept classification hierarchy - Yahoo</a:t>
            </a:r>
          </a:p>
          <a:p>
            <a:pPr>
              <a:buFont typeface="Marlett" pitchFamily="2" charset="2"/>
              <a:buNone/>
            </a:pPr>
            <a:endParaRPr lang="en-US" altLang="en-US" sz="2000" smtClean="0"/>
          </a:p>
        </p:txBody>
      </p:sp>
      <p:pic>
        <p:nvPicPr>
          <p:cNvPr id="63494" name="Picture 4" descr="Figure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3950" y="2090738"/>
            <a:ext cx="6654800" cy="3214687"/>
          </a:xfrm>
          <a:noFill/>
        </p:spPr>
      </p:pic>
      <p:pic>
        <p:nvPicPr>
          <p:cNvPr id="63495" name="Picture 5" descr="Figure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4075" y="5265738"/>
            <a:ext cx="7227888" cy="1006475"/>
          </a:xfrm>
          <a:noFill/>
        </p:spPr>
      </p:pic>
    </p:spTree>
    <p:extLst>
      <p:ext uri="{BB962C8B-B14F-4D97-AF65-F5344CB8AC3E}">
        <p14:creationId xmlns:p14="http://schemas.microsoft.com/office/powerpoint/2010/main" val="17647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5E3B6D-E51A-47E5-AA11-C3AA2940CFBF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465138" y="190500"/>
            <a:ext cx="8323262" cy="766763"/>
          </a:xfrm>
        </p:spPr>
        <p:txBody>
          <a:bodyPr/>
          <a:lstStyle/>
          <a:p>
            <a:r>
              <a:rPr lang="en-US" altLang="en-US" sz="2800" smtClean="0"/>
              <a:t>Aggregate Representation of Nodes in the Hierarchy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8750" y="1065213"/>
            <a:ext cx="8823325" cy="5129212"/>
          </a:xfrm>
        </p:spPr>
        <p:txBody>
          <a:bodyPr/>
          <a:lstStyle/>
          <a:p>
            <a:r>
              <a:rPr lang="en-US" altLang="en-US" sz="2000" smtClean="0">
                <a:latin typeface="Tahoma" pitchFamily="34" charset="0"/>
              </a:rPr>
              <a:t>A node is represented as a weighted term vector:</a:t>
            </a:r>
          </a:p>
          <a:p>
            <a:pPr lvl="1"/>
            <a:r>
              <a:rPr lang="en-US" altLang="en-US" sz="2400" smtClean="0">
                <a:latin typeface="Tahoma" pitchFamily="34" charset="0"/>
              </a:rPr>
              <a:t>centroid of all documents and subcategories indexed under the node</a:t>
            </a:r>
          </a:p>
          <a:p>
            <a:pPr lvl="2">
              <a:buFont typeface="Marlett" pitchFamily="2" charset="2"/>
              <a:buNone/>
            </a:pPr>
            <a:endParaRPr lang="en-US" altLang="en-US" sz="2000" i="1" smtClean="0">
              <a:solidFill>
                <a:srgbClr val="CC0000"/>
              </a:solidFill>
              <a:latin typeface="Tahoma" pitchFamily="34" charset="0"/>
            </a:endParaRPr>
          </a:p>
          <a:p>
            <a:pPr lvl="2">
              <a:buFont typeface="Marlett" pitchFamily="2" charset="2"/>
              <a:buNone/>
            </a:pPr>
            <a:endParaRPr lang="en-US" altLang="en-US" sz="2000" i="1" smtClean="0">
              <a:solidFill>
                <a:srgbClr val="CC0000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endParaRPr lang="en-US" altLang="en-US" sz="2400" i="1" smtClean="0">
              <a:solidFill>
                <a:srgbClr val="CC0000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endParaRPr lang="en-US" altLang="en-US" i="1" smtClean="0">
              <a:solidFill>
                <a:srgbClr val="CC0000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n </a:t>
            </a:r>
            <a:r>
              <a:rPr lang="en-US" altLang="en-US" i="1" smtClean="0">
                <a:latin typeface="Tahoma" pitchFamily="34" charset="0"/>
              </a:rPr>
              <a:t>= </a:t>
            </a:r>
            <a:r>
              <a:rPr lang="en-US" altLang="en-US" smtClean="0">
                <a:latin typeface="Tahoma" pitchFamily="34" charset="0"/>
              </a:rPr>
              <a:t>node in the concept hierarchy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D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mtClean="0">
                <a:latin typeface="Tahoma" pitchFamily="34" charset="0"/>
              </a:rPr>
              <a:t> = collection of individual documents 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S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mtClean="0">
                <a:latin typeface="Tahoma" pitchFamily="34" charset="0"/>
              </a:rPr>
              <a:t> = subcategories under </a:t>
            </a: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mtClean="0">
                <a:latin typeface="Tahoma" pitchFamily="34" charset="0"/>
              </a:rPr>
              <a:t> 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d</a:t>
            </a:r>
            <a:r>
              <a:rPr lang="en-US" altLang="en-US" smtClean="0">
                <a:latin typeface="Tahoma" pitchFamily="34" charset="0"/>
              </a:rPr>
              <a:t>  = weighted term vector for document </a:t>
            </a:r>
            <a:r>
              <a:rPr lang="en-US" altLang="en-US" i="1" smtClean="0">
                <a:solidFill>
                  <a:srgbClr val="CC3300"/>
                </a:solidFill>
                <a:latin typeface="Tahoma" pitchFamily="34" charset="0"/>
              </a:rPr>
              <a:t>d</a:t>
            </a:r>
            <a:r>
              <a:rPr lang="en-US" altLang="en-US" smtClean="0">
                <a:solidFill>
                  <a:srgbClr val="CC3300"/>
                </a:solidFill>
                <a:latin typeface="Tahoma" pitchFamily="34" charset="0"/>
              </a:rPr>
              <a:t> </a:t>
            </a:r>
            <a:r>
              <a:rPr lang="en-US" altLang="en-US" smtClean="0">
                <a:latin typeface="Tahoma" pitchFamily="34" charset="0"/>
              </a:rPr>
              <a:t>indexed under node</a:t>
            </a:r>
            <a:r>
              <a:rPr lang="en-US" altLang="en-US" smtClean="0">
                <a:solidFill>
                  <a:srgbClr val="CC3300"/>
                </a:solidFill>
                <a:latin typeface="Tahoma" pitchFamily="34" charset="0"/>
              </a:rPr>
              <a:t> </a:t>
            </a:r>
            <a:r>
              <a:rPr lang="en-US" altLang="en-US" i="1" smtClean="0">
                <a:solidFill>
                  <a:srgbClr val="CC3300"/>
                </a:solidFill>
                <a:latin typeface="Tahoma" pitchFamily="34" charset="0"/>
              </a:rPr>
              <a:t>n</a:t>
            </a:r>
          </a:p>
          <a:p>
            <a:pPr lvl="1">
              <a:buFont typeface="Marlett" pitchFamily="2" charset="2"/>
              <a:buNone/>
            </a:pP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  <a:latin typeface="Tahoma" pitchFamily="34" charset="0"/>
              </a:rPr>
              <a:t>s</a:t>
            </a:r>
            <a:r>
              <a:rPr lang="en-US" altLang="en-US" smtClean="0">
                <a:latin typeface="Tahoma" pitchFamily="34" charset="0"/>
              </a:rPr>
              <a:t> = the term vector for subcategory </a:t>
            </a: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s</a:t>
            </a:r>
            <a:r>
              <a:rPr lang="en-US" altLang="en-US" smtClean="0">
                <a:latin typeface="Tahoma" pitchFamily="34" charset="0"/>
              </a:rPr>
              <a:t> of node </a:t>
            </a:r>
            <a:r>
              <a:rPr lang="en-US" altLang="en-US" i="1" smtClean="0">
                <a:solidFill>
                  <a:srgbClr val="CC0000"/>
                </a:solidFill>
                <a:latin typeface="Tahoma" pitchFamily="34" charset="0"/>
              </a:rPr>
              <a:t>n</a:t>
            </a:r>
            <a:r>
              <a:rPr lang="en-US" altLang="en-US" sz="2400" smtClean="0">
                <a:latin typeface="Tahoma" pitchFamily="34" charset="0"/>
              </a:rPr>
              <a:t> </a:t>
            </a:r>
          </a:p>
        </p:txBody>
      </p:sp>
      <p:pic>
        <p:nvPicPr>
          <p:cNvPr id="64518" name="Picture 4" descr="Term-Vecto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6"/>
          <a:stretch>
            <a:fillRect/>
          </a:stretch>
        </p:blipFill>
        <p:spPr>
          <a:xfrm>
            <a:off x="2047875" y="2525713"/>
            <a:ext cx="4835525" cy="1003300"/>
          </a:xfrm>
          <a:noFill/>
          <a:ln>
            <a:solidFill>
              <a:srgbClr val="CC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26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112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53A286F-2D30-4CB0-86B7-DF2D217E2F7C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from Yahoo Hierarchy</a:t>
            </a:r>
          </a:p>
        </p:txBody>
      </p:sp>
      <p:pic>
        <p:nvPicPr>
          <p:cNvPr id="11270" name="Picture 3" descr="yahoo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887538"/>
            <a:ext cx="4910137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5508625" y="2019300"/>
          <a:ext cx="2857500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7" name="Document" r:id="rId6" imgW="1789176" imgH="2237232" progId="Word.Document.8">
                  <p:embed/>
                </p:oleObj>
              </mc:Choice>
              <mc:Fallback>
                <p:oleObj name="Document" r:id="rId6" imgW="1789176" imgH="22372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019300"/>
                        <a:ext cx="2857500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13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C2B7C29-48FA-4E32-9592-E3E52DF60D65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>
          <a:xfrm>
            <a:off x="325438" y="304800"/>
            <a:ext cx="8410575" cy="762000"/>
          </a:xfrm>
        </p:spPr>
        <p:txBody>
          <a:bodyPr/>
          <a:lstStyle/>
          <a:p>
            <a:r>
              <a:rPr lang="en-US" altLang="en-US" sz="2800" smtClean="0"/>
              <a:t>Online Component – User Interaction with Hierarchy</a:t>
            </a: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initial user query is mapped to the relevant portions of hierarchy</a:t>
            </a:r>
          </a:p>
          <a:p>
            <a:pPr lvl="1"/>
            <a:r>
              <a:rPr lang="en-US" altLang="en-US" smtClean="0"/>
              <a:t>user enters a keyword query</a:t>
            </a:r>
          </a:p>
          <a:p>
            <a:pPr lvl="1"/>
            <a:r>
              <a:rPr lang="en-US" altLang="en-US" smtClean="0"/>
              <a:t>system matches the term vectors representing each node in the hierarchy with the keyword query</a:t>
            </a:r>
          </a:p>
          <a:p>
            <a:pPr lvl="1"/>
            <a:r>
              <a:rPr lang="en-US" altLang="en-US" smtClean="0"/>
              <a:t>nodes which exceed a similarity threshold are displayed to the user, along with other adjacent nodes.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Semi-automatic derivation of user context</a:t>
            </a:r>
          </a:p>
          <a:p>
            <a:pPr lvl="1"/>
            <a:r>
              <a:rPr lang="en-US" altLang="en-US" smtClean="0"/>
              <a:t>ambiguous keyword might cause the system to display several different portions of the hierarchy </a:t>
            </a:r>
          </a:p>
          <a:p>
            <a:pPr lvl="1"/>
            <a:r>
              <a:rPr lang="en-US" altLang="en-US" smtClean="0"/>
              <a:t>user selects categories which are relevant to the intended query, and deselects categories which are not</a:t>
            </a:r>
          </a:p>
        </p:txBody>
      </p:sp>
    </p:spTree>
    <p:extLst>
      <p:ext uri="{BB962C8B-B14F-4D97-AF65-F5344CB8AC3E}">
        <p14:creationId xmlns:p14="http://schemas.microsoft.com/office/powerpoint/2010/main" val="34926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9243A8-1324-41F6-869F-42AEB63440AE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Generating the Enhanced Query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1295400"/>
            <a:ext cx="7473950" cy="4876800"/>
          </a:xfrm>
        </p:spPr>
        <p:txBody>
          <a:bodyPr/>
          <a:lstStyle/>
          <a:p>
            <a:r>
              <a:rPr lang="en-US" altLang="en-US" b="0" smtClean="0"/>
              <a:t>Based on an adaptation of Rocchio's method for relevance feedback</a:t>
            </a:r>
          </a:p>
          <a:p>
            <a:pPr lvl="1"/>
            <a:r>
              <a:rPr lang="en-US" altLang="en-US" smtClean="0"/>
              <a:t>Using the selected and deselected nodes, the system produces a refined query </a:t>
            </a:r>
            <a:r>
              <a:rPr lang="en-US" altLang="en-US" i="1" smtClean="0">
                <a:solidFill>
                  <a:srgbClr val="CC0000"/>
                </a:solidFill>
              </a:rPr>
              <a:t>Q</a:t>
            </a:r>
            <a:r>
              <a:rPr lang="en-US" altLang="en-US" baseline="-25000" smtClean="0">
                <a:solidFill>
                  <a:srgbClr val="CC0000"/>
                </a:solidFill>
              </a:rPr>
              <a:t>2</a:t>
            </a:r>
            <a:r>
              <a:rPr lang="en-US" altLang="en-US" smtClean="0"/>
              <a:t>: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each </a:t>
            </a:r>
            <a:r>
              <a:rPr lang="en-US" altLang="en-US" i="1" smtClean="0">
                <a:solidFill>
                  <a:srgbClr val="CC0000"/>
                </a:solidFill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</a:rPr>
              <a:t>sel</a:t>
            </a:r>
            <a:r>
              <a:rPr lang="en-US" altLang="en-US" smtClean="0">
                <a:solidFill>
                  <a:srgbClr val="CC0000"/>
                </a:solidFill>
              </a:rPr>
              <a:t> </a:t>
            </a:r>
            <a:r>
              <a:rPr lang="en-US" altLang="en-US" smtClean="0"/>
              <a:t>is a term vector for one of the nodes </a:t>
            </a:r>
            <a:r>
              <a:rPr lang="en-US" altLang="en-US" smtClean="0">
                <a:solidFill>
                  <a:srgbClr val="CC0000"/>
                </a:solidFill>
              </a:rPr>
              <a:t>selected</a:t>
            </a:r>
            <a:r>
              <a:rPr lang="en-US" altLang="en-US" smtClean="0"/>
              <a:t> by the user, </a:t>
            </a:r>
          </a:p>
          <a:p>
            <a:pPr lvl="1"/>
            <a:r>
              <a:rPr lang="en-US" altLang="en-US" smtClean="0"/>
              <a:t>each </a:t>
            </a:r>
            <a:r>
              <a:rPr lang="en-US" altLang="en-US" i="1" smtClean="0">
                <a:solidFill>
                  <a:srgbClr val="CC0000"/>
                </a:solidFill>
              </a:rPr>
              <a:t>T</a:t>
            </a:r>
            <a:r>
              <a:rPr lang="en-US" altLang="en-US" i="1" baseline="-25000" smtClean="0">
                <a:solidFill>
                  <a:srgbClr val="CC0000"/>
                </a:solidFill>
              </a:rPr>
              <a:t>desel</a:t>
            </a:r>
            <a:r>
              <a:rPr lang="en-US" altLang="en-US" smtClean="0"/>
              <a:t> is a term vector for one of the </a:t>
            </a:r>
            <a:r>
              <a:rPr lang="en-US" altLang="en-US" smtClean="0">
                <a:solidFill>
                  <a:srgbClr val="CC0000"/>
                </a:solidFill>
              </a:rPr>
              <a:t>deselected</a:t>
            </a:r>
            <a:r>
              <a:rPr lang="en-US" altLang="en-US" smtClean="0"/>
              <a:t> nodes</a:t>
            </a:r>
          </a:p>
          <a:p>
            <a:pPr lvl="1"/>
            <a:r>
              <a:rPr lang="en-US" altLang="en-US" smtClean="0"/>
              <a:t>factors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a</a:t>
            </a:r>
            <a:r>
              <a:rPr lang="en-US" altLang="en-US" smtClean="0"/>
              <a:t>,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b</a:t>
            </a:r>
            <a:r>
              <a:rPr lang="en-US" altLang="en-US" smtClean="0"/>
              <a:t>, and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g</a:t>
            </a:r>
            <a:r>
              <a:rPr lang="en-US" altLang="en-US" smtClean="0"/>
              <a:t>  are tuning parameters representing the relative weights associated with the initial query, positive feedback, and negative feedback, respectively such that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a </a:t>
            </a:r>
            <a:r>
              <a:rPr lang="en-US" altLang="en-US" smtClean="0">
                <a:solidFill>
                  <a:srgbClr val="CC0000"/>
                </a:solidFill>
              </a:rPr>
              <a:t>+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b </a:t>
            </a:r>
            <a:r>
              <a:rPr lang="en-US" altLang="en-US" smtClean="0">
                <a:solidFill>
                  <a:srgbClr val="CC0000"/>
                </a:solidFill>
              </a:rPr>
              <a:t>- </a:t>
            </a:r>
            <a:r>
              <a:rPr lang="en-US" altLang="en-US" i="1" smtClean="0">
                <a:solidFill>
                  <a:srgbClr val="CC0000"/>
                </a:solidFill>
                <a:latin typeface="Symbol" pitchFamily="18" charset="2"/>
              </a:rPr>
              <a:t>g  </a:t>
            </a:r>
            <a:r>
              <a:rPr lang="en-US" altLang="en-US" smtClean="0">
                <a:solidFill>
                  <a:srgbClr val="CC0000"/>
                </a:solidFill>
              </a:rPr>
              <a:t>= 1</a:t>
            </a:r>
            <a:r>
              <a:rPr lang="en-US" altLang="en-US" smtClean="0"/>
              <a:t>.</a:t>
            </a:r>
          </a:p>
          <a:p>
            <a:endParaRPr lang="en-US" altLang="en-US" smtClean="0"/>
          </a:p>
        </p:txBody>
      </p:sp>
      <p:pic>
        <p:nvPicPr>
          <p:cNvPr id="66566" name="Picture 4" descr="Q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3087688"/>
            <a:ext cx="5157787" cy="534987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1E710B-D3F3-42DC-A247-BD44A4AE891B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Example</a:t>
            </a:r>
          </a:p>
        </p:txBody>
      </p:sp>
      <p:grpSp>
        <p:nvGrpSpPr>
          <p:cNvPr id="67589" name="Group 3"/>
          <p:cNvGrpSpPr>
            <a:grpSpLocks/>
          </p:cNvGrpSpPr>
          <p:nvPr/>
        </p:nvGrpSpPr>
        <p:grpSpPr bwMode="auto">
          <a:xfrm>
            <a:off x="4521200" y="1482725"/>
            <a:ext cx="4348163" cy="3363913"/>
            <a:chOff x="2848" y="862"/>
            <a:chExt cx="2739" cy="2119"/>
          </a:xfrm>
        </p:grpSpPr>
        <p:sp>
          <p:nvSpPr>
            <p:cNvPr id="67598" name="Text Box 4"/>
            <p:cNvSpPr txBox="1">
              <a:spLocks noChangeArrowheads="1"/>
            </p:cNvSpPr>
            <p:nvPr/>
          </p:nvSpPr>
          <p:spPr bwMode="auto">
            <a:xfrm>
              <a:off x="2848" y="2071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-</a:t>
              </a:r>
              <a:endParaRPr lang="en-US" altLang="en-US" sz="2400"/>
            </a:p>
          </p:txBody>
        </p:sp>
        <p:sp>
          <p:nvSpPr>
            <p:cNvPr id="526341" name="Text Box 5"/>
            <p:cNvSpPr txBox="1">
              <a:spLocks noChangeArrowheads="1"/>
            </p:cNvSpPr>
            <p:nvPr/>
          </p:nvSpPr>
          <p:spPr bwMode="auto">
            <a:xfrm>
              <a:off x="4213" y="883"/>
              <a:ext cx="415" cy="19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Music</a:t>
              </a:r>
            </a:p>
          </p:txBody>
        </p:sp>
        <p:sp>
          <p:nvSpPr>
            <p:cNvPr id="526342" name="Text Box 6"/>
            <p:cNvSpPr txBox="1">
              <a:spLocks noChangeArrowheads="1"/>
            </p:cNvSpPr>
            <p:nvPr/>
          </p:nvSpPr>
          <p:spPr bwMode="auto">
            <a:xfrm>
              <a:off x="3973" y="1459"/>
              <a:ext cx="465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Genres</a:t>
              </a:r>
            </a:p>
          </p:txBody>
        </p:sp>
        <p:sp>
          <p:nvSpPr>
            <p:cNvPr id="526343" name="Text Box 7"/>
            <p:cNvSpPr txBox="1">
              <a:spLocks noChangeArrowheads="1"/>
            </p:cNvSpPr>
            <p:nvPr/>
          </p:nvSpPr>
          <p:spPr bwMode="auto">
            <a:xfrm>
              <a:off x="3253" y="1459"/>
              <a:ext cx="446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Artists</a:t>
              </a:r>
            </a:p>
          </p:txBody>
        </p:sp>
        <p:sp>
          <p:nvSpPr>
            <p:cNvPr id="526344" name="Text Box 8"/>
            <p:cNvSpPr txBox="1">
              <a:spLocks noChangeArrowheads="1"/>
            </p:cNvSpPr>
            <p:nvPr/>
          </p:nvSpPr>
          <p:spPr bwMode="auto">
            <a:xfrm>
              <a:off x="4645" y="1459"/>
              <a:ext cx="768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New Releases</a:t>
              </a:r>
            </a:p>
          </p:txBody>
        </p:sp>
        <p:sp>
          <p:nvSpPr>
            <p:cNvPr id="526345" name="Text Box 9"/>
            <p:cNvSpPr txBox="1">
              <a:spLocks noChangeArrowheads="1"/>
            </p:cNvSpPr>
            <p:nvPr/>
          </p:nvSpPr>
          <p:spPr bwMode="auto">
            <a:xfrm>
              <a:off x="3027" y="2131"/>
              <a:ext cx="384" cy="198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bg1"/>
                  </a:solidFill>
                </a:rPr>
                <a:t>Blues</a:t>
              </a:r>
              <a:endParaRPr lang="en-US" b="1"/>
            </a:p>
          </p:txBody>
        </p:sp>
        <p:sp>
          <p:nvSpPr>
            <p:cNvPr id="526346" name="Text Box 10"/>
            <p:cNvSpPr txBox="1">
              <a:spLocks noChangeArrowheads="1"/>
            </p:cNvSpPr>
            <p:nvPr/>
          </p:nvSpPr>
          <p:spPr bwMode="auto">
            <a:xfrm>
              <a:off x="3787" y="2154"/>
              <a:ext cx="334" cy="19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Jazz</a:t>
              </a:r>
            </a:p>
          </p:txBody>
        </p:sp>
        <p:sp>
          <p:nvSpPr>
            <p:cNvPr id="526347" name="Text Box 11"/>
            <p:cNvSpPr txBox="1">
              <a:spLocks noChangeArrowheads="1"/>
            </p:cNvSpPr>
            <p:nvPr/>
          </p:nvSpPr>
          <p:spPr bwMode="auto">
            <a:xfrm>
              <a:off x="4437" y="2135"/>
              <a:ext cx="549" cy="19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New Age</a:t>
              </a:r>
            </a:p>
          </p:txBody>
        </p:sp>
        <p:cxnSp>
          <p:nvCxnSpPr>
            <p:cNvPr id="67606" name="AutoShape 12"/>
            <p:cNvCxnSpPr>
              <a:cxnSpLocks noChangeShapeType="1"/>
              <a:stCxn id="526341" idx="2"/>
              <a:endCxn id="526343" idx="0"/>
            </p:cNvCxnSpPr>
            <p:nvPr/>
          </p:nvCxnSpPr>
          <p:spPr bwMode="auto">
            <a:xfrm flipH="1">
              <a:off x="3476" y="1081"/>
              <a:ext cx="945" cy="3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07" name="AutoShape 13"/>
            <p:cNvCxnSpPr>
              <a:cxnSpLocks noChangeShapeType="1"/>
              <a:stCxn id="526341" idx="2"/>
              <a:endCxn id="526342" idx="0"/>
            </p:cNvCxnSpPr>
            <p:nvPr/>
          </p:nvCxnSpPr>
          <p:spPr bwMode="auto">
            <a:xfrm flipH="1">
              <a:off x="4206" y="1081"/>
              <a:ext cx="215" cy="3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08" name="AutoShape 14"/>
            <p:cNvCxnSpPr>
              <a:cxnSpLocks noChangeShapeType="1"/>
              <a:stCxn id="526341" idx="2"/>
              <a:endCxn id="526344" idx="0"/>
            </p:cNvCxnSpPr>
            <p:nvPr/>
          </p:nvCxnSpPr>
          <p:spPr bwMode="auto">
            <a:xfrm>
              <a:off x="4421" y="1081"/>
              <a:ext cx="608" cy="3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09" name="AutoShape 15"/>
            <p:cNvCxnSpPr>
              <a:cxnSpLocks noChangeShapeType="1"/>
              <a:stCxn id="526342" idx="2"/>
              <a:endCxn id="526345" idx="0"/>
            </p:cNvCxnSpPr>
            <p:nvPr/>
          </p:nvCxnSpPr>
          <p:spPr bwMode="auto">
            <a:xfrm flipH="1">
              <a:off x="3219" y="1657"/>
              <a:ext cx="987" cy="4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10" name="AutoShape 16"/>
            <p:cNvCxnSpPr>
              <a:cxnSpLocks noChangeShapeType="1"/>
              <a:stCxn id="526342" idx="2"/>
              <a:endCxn id="526346" idx="0"/>
            </p:cNvCxnSpPr>
            <p:nvPr/>
          </p:nvCxnSpPr>
          <p:spPr bwMode="auto">
            <a:xfrm flipH="1">
              <a:off x="3954" y="1657"/>
              <a:ext cx="252" cy="4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11" name="AutoShape 17"/>
            <p:cNvCxnSpPr>
              <a:cxnSpLocks noChangeShapeType="1"/>
              <a:stCxn id="526342" idx="2"/>
              <a:endCxn id="526347" idx="0"/>
            </p:cNvCxnSpPr>
            <p:nvPr/>
          </p:nvCxnSpPr>
          <p:spPr bwMode="auto">
            <a:xfrm>
              <a:off x="4206" y="1657"/>
              <a:ext cx="506" cy="4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12" name="Line 18"/>
            <p:cNvSpPr>
              <a:spLocks noChangeShapeType="1"/>
            </p:cNvSpPr>
            <p:nvPr/>
          </p:nvSpPr>
          <p:spPr bwMode="auto">
            <a:xfrm>
              <a:off x="4217" y="1659"/>
              <a:ext cx="1148" cy="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Text Box 19"/>
            <p:cNvSpPr txBox="1">
              <a:spLocks noChangeArrowheads="1"/>
            </p:cNvSpPr>
            <p:nvPr/>
          </p:nvSpPr>
          <p:spPr bwMode="auto">
            <a:xfrm>
              <a:off x="5231" y="2033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/>
                <a:t>. . .</a:t>
              </a:r>
            </a:p>
          </p:txBody>
        </p:sp>
        <p:sp>
          <p:nvSpPr>
            <p:cNvPr id="526356" name="Text Box 20"/>
            <p:cNvSpPr txBox="1">
              <a:spLocks noChangeArrowheads="1"/>
            </p:cNvSpPr>
            <p:nvPr/>
          </p:nvSpPr>
          <p:spPr bwMode="auto">
            <a:xfrm>
              <a:off x="3660" y="2727"/>
              <a:ext cx="582" cy="19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/>
                <a:t>Dixieland</a:t>
              </a:r>
            </a:p>
          </p:txBody>
        </p:sp>
        <p:cxnSp>
          <p:nvCxnSpPr>
            <p:cNvPr id="67615" name="AutoShape 21"/>
            <p:cNvCxnSpPr>
              <a:cxnSpLocks noChangeShapeType="1"/>
              <a:stCxn id="526346" idx="2"/>
              <a:endCxn id="526356" idx="0"/>
            </p:cNvCxnSpPr>
            <p:nvPr/>
          </p:nvCxnSpPr>
          <p:spPr bwMode="auto">
            <a:xfrm flipH="1">
              <a:off x="3951" y="2352"/>
              <a:ext cx="3" cy="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16" name="Text Box 22"/>
            <p:cNvSpPr txBox="1">
              <a:spLocks noChangeArrowheads="1"/>
            </p:cNvSpPr>
            <p:nvPr/>
          </p:nvSpPr>
          <p:spPr bwMode="auto">
            <a:xfrm>
              <a:off x="4006" y="862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+</a:t>
              </a:r>
              <a:endParaRPr lang="en-US" altLang="en-US" sz="2400"/>
            </a:p>
          </p:txBody>
        </p:sp>
        <p:sp>
          <p:nvSpPr>
            <p:cNvPr id="67617" name="Text Box 23"/>
            <p:cNvSpPr txBox="1">
              <a:spLocks noChangeArrowheads="1"/>
            </p:cNvSpPr>
            <p:nvPr/>
          </p:nvSpPr>
          <p:spPr bwMode="auto">
            <a:xfrm>
              <a:off x="3596" y="2122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+</a:t>
              </a:r>
              <a:endParaRPr lang="en-US" altLang="en-US" sz="2400"/>
            </a:p>
          </p:txBody>
        </p:sp>
        <p:sp>
          <p:nvSpPr>
            <p:cNvPr id="67618" name="Text Box 24"/>
            <p:cNvSpPr txBox="1">
              <a:spLocks noChangeArrowheads="1"/>
            </p:cNvSpPr>
            <p:nvPr/>
          </p:nvSpPr>
          <p:spPr bwMode="auto">
            <a:xfrm>
              <a:off x="3431" y="2693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>
                  <a:solidFill>
                    <a:srgbClr val="000099"/>
                  </a:solidFill>
                  <a:latin typeface="Arial" charset="0"/>
                </a:rPr>
                <a:t>+</a:t>
              </a:r>
              <a:endParaRPr lang="en-US" altLang="en-US" sz="2400"/>
            </a:p>
          </p:txBody>
        </p:sp>
        <p:sp>
          <p:nvSpPr>
            <p:cNvPr id="67619" name="Line 25"/>
            <p:cNvSpPr>
              <a:spLocks noChangeShapeType="1"/>
            </p:cNvSpPr>
            <p:nvPr/>
          </p:nvSpPr>
          <p:spPr bwMode="auto">
            <a:xfrm>
              <a:off x="3974" y="2355"/>
              <a:ext cx="845" cy="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0" name="Text Box 26"/>
            <p:cNvSpPr txBox="1">
              <a:spLocks noChangeArrowheads="1"/>
            </p:cNvSpPr>
            <p:nvPr/>
          </p:nvSpPr>
          <p:spPr bwMode="auto">
            <a:xfrm>
              <a:off x="4699" y="2679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US" altLang="en-US" sz="2400" b="1"/>
                <a:t>. . .</a:t>
              </a:r>
            </a:p>
          </p:txBody>
        </p:sp>
      </p:grpSp>
      <p:sp>
        <p:nvSpPr>
          <p:cNvPr id="526363" name="Text Box 27"/>
          <p:cNvSpPr txBox="1">
            <a:spLocks noChangeArrowheads="1"/>
          </p:cNvSpPr>
          <p:nvPr/>
        </p:nvSpPr>
        <p:spPr bwMode="auto">
          <a:xfrm>
            <a:off x="471488" y="5410200"/>
            <a:ext cx="5989637" cy="627063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l">
              <a:defRPr/>
            </a:pPr>
            <a:r>
              <a:rPr lang="en-US" sz="1800" b="1">
                <a:latin typeface="Arial" charset="0"/>
              </a:rPr>
              <a:t>music: 1.00, jazz: 0.44, dixieland: 0.20, tradition: 0.11,</a:t>
            </a:r>
          </a:p>
          <a:p>
            <a:pPr algn="l">
              <a:defRPr/>
            </a:pPr>
            <a:r>
              <a:rPr lang="en-US" sz="1800" b="1">
                <a:latin typeface="Arial" charset="0"/>
              </a:rPr>
              <a:t>band: 0.10, inform: 0.10, new: 0.07, artist: 0.06</a:t>
            </a:r>
            <a:r>
              <a:rPr lang="en-US" sz="1800" b="1"/>
              <a:t> </a:t>
            </a:r>
          </a:p>
        </p:txBody>
      </p:sp>
      <p:sp>
        <p:nvSpPr>
          <p:cNvPr id="67591" name="Rectangle 28"/>
          <p:cNvSpPr>
            <a:spLocks noChangeArrowheads="1"/>
          </p:cNvSpPr>
          <p:nvPr/>
        </p:nvSpPr>
        <p:spPr bwMode="auto">
          <a:xfrm>
            <a:off x="385763" y="4865688"/>
            <a:ext cx="45608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Portion of the resulting term vector:</a:t>
            </a:r>
          </a:p>
        </p:txBody>
      </p:sp>
      <p:sp>
        <p:nvSpPr>
          <p:cNvPr id="67592" name="Rectangle 29"/>
          <p:cNvSpPr>
            <a:spLocks noChangeArrowheads="1"/>
          </p:cNvSpPr>
          <p:nvPr/>
        </p:nvSpPr>
        <p:spPr bwMode="auto">
          <a:xfrm>
            <a:off x="374650" y="1781175"/>
            <a:ext cx="1676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Initial Query</a:t>
            </a:r>
          </a:p>
        </p:txBody>
      </p:sp>
      <p:sp>
        <p:nvSpPr>
          <p:cNvPr id="67593" name="Rectangle 30"/>
          <p:cNvSpPr>
            <a:spLocks noChangeArrowheads="1"/>
          </p:cNvSpPr>
          <p:nvPr/>
        </p:nvSpPr>
        <p:spPr bwMode="auto">
          <a:xfrm>
            <a:off x="2108200" y="1814513"/>
            <a:ext cx="1785938" cy="406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000" b="1">
                <a:latin typeface="Arial" charset="0"/>
              </a:rPr>
              <a:t>“music, jazz”</a:t>
            </a:r>
          </a:p>
        </p:txBody>
      </p:sp>
      <p:sp>
        <p:nvSpPr>
          <p:cNvPr id="67594" name="Rectangle 31"/>
          <p:cNvSpPr>
            <a:spLocks noChangeArrowheads="1"/>
          </p:cNvSpPr>
          <p:nvPr/>
        </p:nvSpPr>
        <p:spPr bwMode="auto">
          <a:xfrm>
            <a:off x="354013" y="2463800"/>
            <a:ext cx="27019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Selected Categories</a:t>
            </a:r>
          </a:p>
        </p:txBody>
      </p:sp>
      <p:sp>
        <p:nvSpPr>
          <p:cNvPr id="67595" name="Rectangle 32"/>
          <p:cNvSpPr>
            <a:spLocks noChangeArrowheads="1"/>
          </p:cNvSpPr>
          <p:nvPr/>
        </p:nvSpPr>
        <p:spPr bwMode="auto">
          <a:xfrm>
            <a:off x="457200" y="2905125"/>
            <a:ext cx="3548063" cy="406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000" b="1">
                <a:latin typeface="Arial" charset="0"/>
              </a:rPr>
              <a:t>“Music”, “jazz”, “Dixieland”</a:t>
            </a:r>
          </a:p>
        </p:txBody>
      </p:sp>
      <p:sp>
        <p:nvSpPr>
          <p:cNvPr id="67596" name="Rectangle 33"/>
          <p:cNvSpPr>
            <a:spLocks noChangeArrowheads="1"/>
          </p:cNvSpPr>
          <p:nvPr/>
        </p:nvSpPr>
        <p:spPr bwMode="auto">
          <a:xfrm>
            <a:off x="381000" y="3532188"/>
            <a:ext cx="27955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>
                <a:latin typeface="Arial" charset="0"/>
              </a:rPr>
              <a:t>Deselected Category</a:t>
            </a:r>
          </a:p>
        </p:txBody>
      </p:sp>
      <p:sp>
        <p:nvSpPr>
          <p:cNvPr id="67597" name="Rectangle 34"/>
          <p:cNvSpPr>
            <a:spLocks noChangeArrowheads="1"/>
          </p:cNvSpPr>
          <p:nvPr/>
        </p:nvSpPr>
        <p:spPr bwMode="auto">
          <a:xfrm>
            <a:off x="482600" y="3971925"/>
            <a:ext cx="1139825" cy="406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000" b="1">
                <a:latin typeface="Arial" charset="0"/>
              </a:rPr>
              <a:t>“Blues”</a:t>
            </a:r>
          </a:p>
        </p:txBody>
      </p:sp>
    </p:spTree>
    <p:extLst>
      <p:ext uri="{BB962C8B-B14F-4D97-AF65-F5344CB8AC3E}">
        <p14:creationId xmlns:p14="http://schemas.microsoft.com/office/powerpoint/2010/main" val="391925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5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861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0C63432-E89E-4FFC-AA25-E290EAEE87AA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Example – ARCH Interface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4597400" cy="2636838"/>
          </a:xfrm>
        </p:spPr>
        <p:txBody>
          <a:bodyPr/>
          <a:lstStyle/>
          <a:p>
            <a:r>
              <a:rPr lang="en-US" altLang="en-US" sz="1800" smtClean="0">
                <a:latin typeface="Tahoma" pitchFamily="34" charset="0"/>
              </a:rPr>
              <a:t>Initial query =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</a:t>
            </a:r>
          </a:p>
          <a:p>
            <a:r>
              <a:rPr lang="en-US" altLang="en-US" sz="1800" smtClean="0">
                <a:latin typeface="Tahoma" pitchFamily="34" charset="0"/>
              </a:rPr>
              <a:t>Intent for search =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</a:t>
            </a:r>
            <a:r>
              <a:rPr lang="en-US" altLang="en-US" sz="1800" smtClean="0">
                <a:latin typeface="Tahoma" pitchFamily="34" charset="0"/>
              </a:rPr>
              <a:t> as a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snake</a:t>
            </a:r>
          </a:p>
          <a:p>
            <a:r>
              <a:rPr lang="en-US" altLang="en-US" sz="1800" smtClean="0">
                <a:latin typeface="Tahoma" pitchFamily="34" charset="0"/>
              </a:rPr>
              <a:t>User selects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Pythons</a:t>
            </a:r>
            <a:r>
              <a:rPr lang="en-US" altLang="en-US" sz="1800" smtClean="0">
                <a:latin typeface="Tahoma" pitchFamily="34" charset="0"/>
              </a:rPr>
              <a:t> under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Reptiles</a:t>
            </a:r>
          </a:p>
          <a:p>
            <a:r>
              <a:rPr lang="en-US" altLang="en-US" sz="1800" smtClean="0">
                <a:latin typeface="Tahoma" pitchFamily="34" charset="0"/>
              </a:rPr>
              <a:t>User deselects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Python</a:t>
            </a:r>
            <a:r>
              <a:rPr lang="en-US" altLang="en-US" sz="1800" smtClean="0">
                <a:latin typeface="Tahoma" pitchFamily="34" charset="0"/>
              </a:rPr>
              <a:t> under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Programming and Development</a:t>
            </a:r>
            <a:r>
              <a:rPr lang="en-US" altLang="en-US" sz="1800" smtClean="0">
                <a:latin typeface="Tahoma" pitchFamily="34" charset="0"/>
              </a:rPr>
              <a:t> and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Monty Python</a:t>
            </a:r>
            <a:r>
              <a:rPr lang="en-US" altLang="en-US" sz="1800" smtClean="0">
                <a:latin typeface="Tahoma" pitchFamily="34" charset="0"/>
              </a:rPr>
              <a:t> under </a:t>
            </a:r>
            <a:r>
              <a:rPr lang="en-US" altLang="en-US" sz="1800" i="1" smtClean="0">
                <a:solidFill>
                  <a:srgbClr val="CC3300"/>
                </a:solidFill>
                <a:latin typeface="Tahoma" pitchFamily="34" charset="0"/>
              </a:rPr>
              <a:t>Entertainment</a:t>
            </a:r>
          </a:p>
          <a:p>
            <a:endParaRPr lang="en-US" altLang="en-US" sz="1000" i="1" smtClean="0">
              <a:solidFill>
                <a:srgbClr val="CC3300"/>
              </a:solidFill>
              <a:latin typeface="Tahoma" pitchFamily="34" charset="0"/>
            </a:endParaRPr>
          </a:p>
          <a:p>
            <a:r>
              <a:rPr lang="en-US" altLang="en-US" sz="1800" smtClean="0">
                <a:latin typeface="Tahoma" pitchFamily="34" charset="0"/>
              </a:rPr>
              <a:t>Enhanced query:</a:t>
            </a:r>
            <a:endParaRPr lang="en-US" altLang="en-US" sz="2000" i="1" smtClean="0">
              <a:solidFill>
                <a:schemeClr val="accent2"/>
              </a:solidFill>
              <a:latin typeface="Tahoma" pitchFamily="34" charset="0"/>
            </a:endParaRPr>
          </a:p>
          <a:p>
            <a:pPr lvl="1">
              <a:buFont typeface="Marlett" pitchFamily="2" charset="2"/>
              <a:buNone/>
            </a:pPr>
            <a:endParaRPr lang="en-US" altLang="en-US" sz="1600" smtClean="0"/>
          </a:p>
        </p:txBody>
      </p:sp>
      <p:pic>
        <p:nvPicPr>
          <p:cNvPr id="68614" name="Picture 4" descr="UserInterfac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/>
          <a:stretch>
            <a:fillRect/>
          </a:stretch>
        </p:blipFill>
        <p:spPr>
          <a:xfrm>
            <a:off x="5572125" y="1225550"/>
            <a:ext cx="2508250" cy="4995863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8615" name="Picture 5" descr="EnhancedQuery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0" y="4721225"/>
            <a:ext cx="4021138" cy="1116013"/>
          </a:xfrm>
          <a:noFill/>
        </p:spPr>
      </p:pic>
    </p:spTree>
    <p:extLst>
      <p:ext uri="{BB962C8B-B14F-4D97-AF65-F5344CB8AC3E}">
        <p14:creationId xmlns:p14="http://schemas.microsoft.com/office/powerpoint/2010/main" val="861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z="1400" smtClean="0"/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5C06BC6-5BBB-4826-8A61-7D9230DDE018}" type="slidenum">
              <a:rPr lang="en-US" altLang="en-US" sz="1400" smtClean="0"/>
              <a:pPr/>
              <a:t>2</a:t>
            </a:fld>
            <a:endParaRPr lang="en-US" altLang="en-US" sz="1400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Behavior-Based Ranking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Emergence of large-scale search engines allow for mining aggregate behavior analysis to improving ranking.</a:t>
            </a:r>
          </a:p>
          <a:p>
            <a:endParaRPr lang="en-US" altLang="en-US" sz="1000" smtClean="0"/>
          </a:p>
          <a:p>
            <a:r>
              <a:rPr lang="en-US" altLang="en-US" smtClean="0"/>
              <a:t>Basic Idea:</a:t>
            </a:r>
          </a:p>
          <a:p>
            <a:pPr lvl="1"/>
            <a:r>
              <a:rPr lang="en-US" altLang="en-US" smtClean="0"/>
              <a:t>For each query </a:t>
            </a:r>
            <a:r>
              <a:rPr lang="en-US" altLang="en-US" i="1" smtClean="0"/>
              <a:t>Q</a:t>
            </a:r>
            <a:r>
              <a:rPr lang="en-US" altLang="en-US" smtClean="0"/>
              <a:t>, keep track of which docs in the results are clicked on</a:t>
            </a:r>
          </a:p>
          <a:p>
            <a:pPr lvl="1"/>
            <a:r>
              <a:rPr lang="en-US" altLang="en-US" smtClean="0"/>
              <a:t>On subsequent requests for </a:t>
            </a:r>
            <a:r>
              <a:rPr lang="en-US" altLang="en-US" i="1" smtClean="0"/>
              <a:t>Q</a:t>
            </a:r>
            <a:r>
              <a:rPr lang="en-US" altLang="en-US" smtClean="0"/>
              <a:t>, re-order docs in results based on click-throughs.</a:t>
            </a:r>
          </a:p>
          <a:p>
            <a:pPr lvl="1"/>
            <a:r>
              <a:rPr lang="en-US" altLang="en-US" smtClean="0">
                <a:sym typeface="Symbol" pitchFamily="18" charset="2"/>
              </a:rPr>
              <a:t>Relevance assessment based on</a:t>
            </a:r>
          </a:p>
          <a:p>
            <a:pPr lvl="2"/>
            <a:r>
              <a:rPr lang="en-US" altLang="en-US" smtClean="0"/>
              <a:t>Behavior/usage</a:t>
            </a:r>
          </a:p>
          <a:p>
            <a:pPr lvl="2"/>
            <a:r>
              <a:rPr lang="en-US" altLang="en-US" smtClean="0"/>
              <a:t>vs. content</a:t>
            </a:r>
          </a:p>
        </p:txBody>
      </p:sp>
    </p:spTree>
    <p:extLst>
      <p:ext uri="{BB962C8B-B14F-4D97-AF65-F5344CB8AC3E}">
        <p14:creationId xmlns:p14="http://schemas.microsoft.com/office/powerpoint/2010/main" val="28448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2F4D767-13F5-4594-B0F3-C612E4EE66EA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Generation of User Profiles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71575"/>
            <a:ext cx="7772400" cy="5000625"/>
          </a:xfrm>
        </p:spPr>
        <p:txBody>
          <a:bodyPr/>
          <a:lstStyle/>
          <a:p>
            <a:r>
              <a:rPr lang="en-US" altLang="en-US" smtClean="0"/>
              <a:t>Profile Generation Component of ARCH</a:t>
            </a:r>
          </a:p>
          <a:p>
            <a:pPr lvl="1"/>
            <a:r>
              <a:rPr lang="en-US" altLang="en-US" smtClean="0"/>
              <a:t>passively observe user’s browsing behavior</a:t>
            </a:r>
          </a:p>
          <a:p>
            <a:pPr lvl="1"/>
            <a:r>
              <a:rPr lang="en-US" altLang="en-US" smtClean="0"/>
              <a:t>use heuristics to determine which pages user finds “interesting”</a:t>
            </a:r>
          </a:p>
          <a:p>
            <a:pPr lvl="2"/>
            <a:r>
              <a:rPr lang="en-US" altLang="en-US" smtClean="0"/>
              <a:t>time spent on the page (or similar pages)</a:t>
            </a:r>
          </a:p>
          <a:p>
            <a:pPr lvl="2"/>
            <a:r>
              <a:rPr lang="en-US" altLang="en-US" smtClean="0"/>
              <a:t>frequency of visit to the page or the site</a:t>
            </a:r>
          </a:p>
          <a:p>
            <a:pPr lvl="2"/>
            <a:r>
              <a:rPr lang="en-US" altLang="en-US" smtClean="0"/>
              <a:t>other factors, e.g., bookmarking a page, etc.</a:t>
            </a:r>
          </a:p>
          <a:p>
            <a:pPr lvl="1"/>
            <a:r>
              <a:rPr lang="en-US" altLang="en-US" smtClean="0"/>
              <a:t>implemented as a client-side proxy server</a:t>
            </a:r>
          </a:p>
          <a:p>
            <a:r>
              <a:rPr lang="en-US" altLang="en-US" smtClean="0"/>
              <a:t>Clustering of “Interesting” Documents</a:t>
            </a:r>
          </a:p>
          <a:p>
            <a:pPr lvl="1"/>
            <a:r>
              <a:rPr lang="en-US" altLang="en-US" smtClean="0"/>
              <a:t>ARCH extracts feature vectors for each profile document</a:t>
            </a:r>
          </a:p>
          <a:p>
            <a:pPr lvl="1"/>
            <a:r>
              <a:rPr lang="en-US" altLang="en-US" smtClean="0"/>
              <a:t>documents are clustered into semantically related categories</a:t>
            </a:r>
          </a:p>
          <a:p>
            <a:pPr lvl="2"/>
            <a:r>
              <a:rPr lang="en-US" altLang="en-US" smtClean="0"/>
              <a:t>we use a clustering algorithm that supports overlapping categories to capture relationships across clusters</a:t>
            </a:r>
          </a:p>
          <a:p>
            <a:pPr lvl="2"/>
            <a:r>
              <a:rPr lang="en-US" altLang="en-US" smtClean="0"/>
              <a:t>algorithms: overlapping version of k-means; hypergraph partitioning</a:t>
            </a:r>
          </a:p>
          <a:p>
            <a:pPr lvl="1"/>
            <a:r>
              <a:rPr lang="en-US" altLang="en-US" smtClean="0"/>
              <a:t>profiles are the significant features in the centroid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291189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FBBBFE4-1A44-4719-942E-F0D020B1D2C1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User Profiles &amp; Information Context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527925" cy="4876800"/>
          </a:xfrm>
        </p:spPr>
        <p:txBody>
          <a:bodyPr/>
          <a:lstStyle/>
          <a:p>
            <a:r>
              <a:rPr lang="en-US" altLang="en-US" smtClean="0">
                <a:latin typeface="Tahoma" pitchFamily="34" charset="0"/>
              </a:rPr>
              <a:t>Can user profiles replace the need for user interaction?</a:t>
            </a:r>
          </a:p>
          <a:p>
            <a:pPr lvl="1"/>
            <a:r>
              <a:rPr lang="en-US" altLang="en-US" smtClean="0"/>
              <a:t>Instead of explicit user feedback, the user profiles are used for the selection and deselection of concepts</a:t>
            </a:r>
          </a:p>
          <a:p>
            <a:pPr lvl="1"/>
            <a:r>
              <a:rPr lang="en-US" altLang="en-US" smtClean="0"/>
              <a:t>Each individual profile is compared to the original user query for similarity</a:t>
            </a:r>
          </a:p>
          <a:p>
            <a:pPr lvl="1"/>
            <a:r>
              <a:rPr lang="en-US" altLang="en-US" smtClean="0"/>
              <a:t>Those profiles which satisfy a similarity threshold are then compared to the matching nodes in the concept hierarchy</a:t>
            </a:r>
          </a:p>
          <a:p>
            <a:pPr lvl="2"/>
            <a:r>
              <a:rPr lang="en-US" altLang="en-US" smtClean="0"/>
              <a:t>matching nodes include those that exceeded a similarity threshold when compared to the user’s original keyword query. </a:t>
            </a:r>
          </a:p>
          <a:p>
            <a:pPr lvl="1"/>
            <a:r>
              <a:rPr lang="en-US" altLang="en-US" smtClean="0"/>
              <a:t>The node with the highest similarity score is used for automatic selection;  nodes with relatively low similarity scores are used for automatic deselection</a:t>
            </a:r>
          </a:p>
        </p:txBody>
      </p:sp>
    </p:spTree>
    <p:extLst>
      <p:ext uri="{BB962C8B-B14F-4D97-AF65-F5344CB8AC3E}">
        <p14:creationId xmlns:p14="http://schemas.microsoft.com/office/powerpoint/2010/main" val="156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1229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1D7A049-BB29-4196-82FC-AD76C2DF2B5F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 Based on User Profiles</a:t>
            </a:r>
          </a:p>
        </p:txBody>
      </p:sp>
      <p:graphicFrame>
        <p:nvGraphicFramePr>
          <p:cNvPr id="12290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1850" y="1571625"/>
          <a:ext cx="3803650" cy="401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4" name="Chart" r:id="rId5" imgW="3067050" imgH="2933700" progId="Excel.Sheet.8">
                  <p:embed/>
                </p:oleObj>
              </mc:Choice>
              <mc:Fallback>
                <p:oleObj name="Chart" r:id="rId5" imgW="3067050" imgH="2933700" progId="Excel.Shee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571625"/>
                        <a:ext cx="3803650" cy="401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695325" y="1573213"/>
          <a:ext cx="3816350" cy="404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5" name="Chart" r:id="rId8" imgW="3067050" imgH="2943225" progId="Excel.Sheet.8">
                  <p:embed/>
                </p:oleObj>
              </mc:Choice>
              <mc:Fallback>
                <p:oleObj name="Chart" r:id="rId8" imgW="3067050" imgH="2943225" progId="Excel.Shee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1573213"/>
                        <a:ext cx="3816350" cy="4043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6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98E52-9468-4782-9E6D-88F4C9E13D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223838"/>
            <a:ext cx="8366125" cy="1143000"/>
          </a:xfrm>
        </p:spPr>
        <p:txBody>
          <a:bodyPr/>
          <a:lstStyle/>
          <a:p>
            <a:r>
              <a:rPr lang="en-US" altLang="en-US" dirty="0" smtClean="0"/>
              <a:t>New Paradigms for Search:</a:t>
            </a:r>
            <a:br>
              <a:rPr lang="en-US" altLang="en-US" dirty="0" smtClean="0"/>
            </a:br>
            <a:r>
              <a:rPr lang="en-US" altLang="en-US" dirty="0" smtClean="0"/>
              <a:t>Social </a:t>
            </a:r>
            <a:r>
              <a:rPr lang="en-US" altLang="en-US" dirty="0"/>
              <a:t>/ Collaborative Tags</a:t>
            </a:r>
          </a:p>
        </p:txBody>
      </p:sp>
      <p:pic>
        <p:nvPicPr>
          <p:cNvPr id="288773" name="Picture 5"/>
          <p:cNvPicPr>
            <a:picLocks noChangeAspect="1" noChangeArrowheads="1"/>
          </p:cNvPicPr>
          <p:nvPr/>
        </p:nvPicPr>
        <p:blipFill>
          <a:blip r:embed="rId3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33058" r="12500" b="18962"/>
          <a:stretch>
            <a:fillRect/>
          </a:stretch>
        </p:blipFill>
        <p:spPr bwMode="auto">
          <a:xfrm>
            <a:off x="284163" y="1447800"/>
            <a:ext cx="850265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41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599" y="1485900"/>
            <a:ext cx="792274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457200"/>
            <a:ext cx="8610600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Example: Tags describe the Resource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1" y="3556000"/>
            <a:ext cx="1876708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81400"/>
            <a:ext cx="8229600" cy="29931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Tags can describe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The resource (genre, actors, etc)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Organizational (</a:t>
            </a:r>
            <a:r>
              <a:rPr lang="en-US" sz="2400" dirty="0" err="1" smtClean="0"/>
              <a:t>toRead</a:t>
            </a:r>
            <a:r>
              <a:rPr lang="en-US" sz="2400" dirty="0" smtClean="0"/>
              <a:t>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Subjective (awesome)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Ownership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baseline="0" dirty="0" smtClean="0"/>
              <a:t>etc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2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676400"/>
            <a:ext cx="8534400" cy="451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Tag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918200" cy="4477512"/>
          </a:xfrm>
        </p:spPr>
        <p:txBody>
          <a:bodyPr/>
          <a:lstStyle/>
          <a:p>
            <a:r>
              <a:rPr lang="en-US" sz="2400" dirty="0" smtClean="0"/>
              <a:t>These systems are “collaborative.”</a:t>
            </a:r>
          </a:p>
          <a:p>
            <a:pPr lvl="1"/>
            <a:r>
              <a:rPr lang="en-US" sz="2000" dirty="0" smtClean="0"/>
              <a:t>Recommendation / Analytics based on the “wisdom of crowds.”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Tags describe the user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124200"/>
            <a:ext cx="1796288" cy="238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1435099"/>
            <a:ext cx="2438400" cy="467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276600" y="278130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Rai</a:t>
            </a:r>
            <a:r>
              <a:rPr lang="en-US" dirty="0" smtClean="0"/>
              <a:t> </a:t>
            </a:r>
            <a:r>
              <a:rPr lang="en-US" dirty="0" err="1" smtClean="0"/>
              <a:t>Aren's</a:t>
            </a:r>
            <a:r>
              <a:rPr lang="en-US" dirty="0" smtClean="0"/>
              <a:t> profile</a:t>
            </a:r>
          </a:p>
          <a:p>
            <a:r>
              <a:rPr lang="en-US" dirty="0" smtClean="0"/>
              <a:t>co-author</a:t>
            </a:r>
          </a:p>
          <a:p>
            <a:r>
              <a:rPr lang="en-US" dirty="0" smtClean="0"/>
              <a:t>“Secret of the Sands"</a:t>
            </a:r>
            <a:endParaRPr lang="en-U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3400" y="3251200"/>
            <a:ext cx="2286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6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6B4ED-00A1-4935-87D8-884A0E270D0D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314372" name="Picture 4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376363"/>
            <a:ext cx="8362950" cy="463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4373" name="Rectangle 5"/>
          <p:cNvSpPr>
            <a:spLocks noGrp="1" noChangeArrowheads="1"/>
          </p:cNvSpPr>
          <p:nvPr>
            <p:ph type="title"/>
          </p:nvPr>
        </p:nvSpPr>
        <p:spPr>
          <a:xfrm>
            <a:off x="263525" y="188913"/>
            <a:ext cx="8532813" cy="1143000"/>
          </a:xfrm>
        </p:spPr>
        <p:txBody>
          <a:bodyPr/>
          <a:lstStyle/>
          <a:p>
            <a:r>
              <a:rPr lang="en-US" altLang="en-US" dirty="0" smtClean="0"/>
              <a:t>Example: Using Tags for Recommendation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117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817562"/>
          </a:xfrm>
        </p:spPr>
        <p:txBody>
          <a:bodyPr/>
          <a:lstStyle/>
          <a:p>
            <a:r>
              <a:rPr lang="en-US" altLang="en-US" dirty="0"/>
              <a:t>New Paradigms for Search:</a:t>
            </a:r>
            <a:br>
              <a:rPr lang="en-US" altLang="en-US" dirty="0"/>
            </a:br>
            <a:r>
              <a:rPr lang="en-US" dirty="0" smtClean="0"/>
              <a:t>Social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063" y="1948012"/>
            <a:ext cx="4399280" cy="4540250"/>
          </a:xfrm>
        </p:spPr>
        <p:txBody>
          <a:bodyPr/>
          <a:lstStyle/>
          <a:p>
            <a:r>
              <a:rPr lang="en-US" dirty="0" smtClean="0"/>
              <a:t>A form of collaborative filtering using social network data</a:t>
            </a:r>
          </a:p>
          <a:p>
            <a:pPr lvl="1"/>
            <a:r>
              <a:rPr lang="en-US" dirty="0" smtClean="0"/>
              <a:t>Users profiles represented as sets of links to other nodes (users or items) in the network</a:t>
            </a:r>
          </a:p>
          <a:p>
            <a:pPr lvl="1"/>
            <a:r>
              <a:rPr lang="en-US" dirty="0" smtClean="0"/>
              <a:t>Prediction problem: infer a currently non-existent link in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457E7-0AF0-40ED-BD94-EE5EAE4A3B9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256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7713" y="3424238"/>
            <a:ext cx="28575" cy="95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3256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8383" y="1427796"/>
            <a:ext cx="1367734" cy="45148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1" name="Picture 10" descr="FB1.jpg"/>
          <p:cNvPicPr>
            <a:picLocks noChangeAspect="1"/>
          </p:cNvPicPr>
          <p:nvPr/>
        </p:nvPicPr>
        <p:blipFill>
          <a:blip r:embed="rId4" cstate="print"/>
          <a:srcRect b="2960"/>
          <a:stretch>
            <a:fillRect/>
          </a:stretch>
        </p:blipFill>
        <p:spPr>
          <a:xfrm>
            <a:off x="5370512" y="1992144"/>
            <a:ext cx="2850451" cy="4496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36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965650"/>
          </a:xfrm>
        </p:spPr>
        <p:txBody>
          <a:bodyPr/>
          <a:lstStyle/>
          <a:p>
            <a:r>
              <a:rPr lang="en-US" dirty="0" smtClean="0"/>
              <a:t>What’s been happening now?</a:t>
            </a:r>
            <a:br>
              <a:rPr lang="en-US" dirty="0" smtClean="0"/>
            </a:br>
            <a:r>
              <a:rPr lang="en-US" dirty="0" smtClean="0"/>
              <a:t>(Google)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629" y="1467468"/>
            <a:ext cx="7772400" cy="487680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/>
              <a:t>Mobilegeddon</a:t>
            </a:r>
            <a:r>
              <a:rPr lang="en-US" dirty="0" smtClean="0"/>
              <a:t>” (Apr 21, 2015):</a:t>
            </a:r>
          </a:p>
          <a:p>
            <a:pPr lvl="1"/>
            <a:r>
              <a:rPr lang="en-US" dirty="0" smtClean="0"/>
              <a:t> “Mobile friendliness” as a major ranking signal</a:t>
            </a:r>
          </a:p>
          <a:p>
            <a:r>
              <a:rPr lang="en-US" dirty="0" smtClean="0"/>
              <a:t>“Pigeon” update (July 2014):</a:t>
            </a:r>
          </a:p>
          <a:p>
            <a:pPr lvl="1"/>
            <a:r>
              <a:rPr lang="en-US" b="0" dirty="0" smtClean="0"/>
              <a:t>For </a:t>
            </a:r>
            <a:r>
              <a:rPr lang="en-US" b="0" dirty="0"/>
              <a:t>U.S. English results, the “Pigeon Update” is a new algorithm to provide more useful, relevant and accurate local search results that are tied more closely to traditional web search ranking signals</a:t>
            </a:r>
            <a:endParaRPr lang="en-US" dirty="0" smtClean="0"/>
          </a:p>
          <a:p>
            <a:pPr lvl="1"/>
            <a:r>
              <a:rPr lang="en-US" dirty="0" smtClean="0"/>
              <a:t>More use of distance and location in ranking signals</a:t>
            </a:r>
          </a:p>
          <a:p>
            <a:r>
              <a:rPr lang="en-US" dirty="0" smtClean="0"/>
              <a:t>“App Indexing” (Android, </a:t>
            </a:r>
            <a:r>
              <a:rPr lang="en-US" dirty="0" err="1" smtClean="0"/>
              <a:t>iOS</a:t>
            </a:r>
            <a:r>
              <a:rPr lang="en-US" dirty="0" smtClean="0"/>
              <a:t> support May 2015)</a:t>
            </a:r>
          </a:p>
          <a:p>
            <a:pPr lvl="1"/>
            <a:r>
              <a:rPr lang="en-US" dirty="0" smtClean="0"/>
              <a:t>Search results can take you to an app</a:t>
            </a:r>
            <a:endParaRPr lang="en-US" dirty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About half of all searches are now from mobile</a:t>
            </a:r>
          </a:p>
          <a:p>
            <a:pPr lvl="1"/>
            <a:r>
              <a:rPr lang="en-US" dirty="0" smtClean="0"/>
              <a:t>Making/wanting good changes, but obvious self-interest in trying to keep people using mobile web rather than apps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z="1400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B15758F-94E8-4F38-A0DC-DFFB61A52C6E}" type="slidenum">
              <a:rPr lang="en-US" altLang="en-US" sz="1400" smtClean="0"/>
              <a:pPr/>
              <a:t>3</a:t>
            </a:fld>
            <a:endParaRPr lang="en-US" altLang="en-US" sz="1400" smtClean="0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Query-doc popularity matrix </a:t>
            </a:r>
            <a:r>
              <a:rPr lang="en-US" altLang="en-US" b="0" smtClean="0"/>
              <a:t>B</a:t>
            </a:r>
            <a:endParaRPr lang="en-US" altLang="en-US" smtClean="0"/>
          </a:p>
        </p:txBody>
      </p:sp>
      <p:sp>
        <p:nvSpPr>
          <p:cNvPr id="61445" name="AutoShape 3"/>
          <p:cNvSpPr>
            <a:spLocks noChangeArrowheads="1"/>
          </p:cNvSpPr>
          <p:nvPr/>
        </p:nvSpPr>
        <p:spPr bwMode="auto">
          <a:xfrm>
            <a:off x="1882775" y="1697038"/>
            <a:ext cx="4114800" cy="2133600"/>
          </a:xfrm>
          <a:prstGeom prst="flowChartProcess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446" name="AutoShape 4"/>
          <p:cNvSpPr>
            <a:spLocks noChangeArrowheads="1"/>
          </p:cNvSpPr>
          <p:nvPr/>
        </p:nvSpPr>
        <p:spPr bwMode="auto">
          <a:xfrm>
            <a:off x="3711575" y="2535238"/>
            <a:ext cx="304800" cy="3048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447" name="Line 5"/>
          <p:cNvSpPr>
            <a:spLocks noChangeShapeType="1"/>
          </p:cNvSpPr>
          <p:nvPr/>
        </p:nvSpPr>
        <p:spPr bwMode="auto">
          <a:xfrm>
            <a:off x="1414463" y="223043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6"/>
          <p:cNvSpPr>
            <a:spLocks noChangeShapeType="1"/>
          </p:cNvSpPr>
          <p:nvPr/>
        </p:nvSpPr>
        <p:spPr bwMode="auto">
          <a:xfrm>
            <a:off x="2873375" y="1316038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Text Box 7"/>
          <p:cNvSpPr txBox="1">
            <a:spLocks noChangeArrowheads="1"/>
          </p:cNvSpPr>
          <p:nvPr/>
        </p:nvSpPr>
        <p:spPr bwMode="auto">
          <a:xfrm>
            <a:off x="663575" y="2992438"/>
            <a:ext cx="1304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>
                <a:latin typeface="Rockwell" pitchFamily="18" charset="0"/>
              </a:rPr>
              <a:t>Queries</a:t>
            </a:r>
          </a:p>
        </p:txBody>
      </p:sp>
      <p:sp>
        <p:nvSpPr>
          <p:cNvPr id="61450" name="Text Box 8"/>
          <p:cNvSpPr txBox="1">
            <a:spLocks noChangeArrowheads="1"/>
          </p:cNvSpPr>
          <p:nvPr/>
        </p:nvSpPr>
        <p:spPr bwMode="auto">
          <a:xfrm>
            <a:off x="4332288" y="1087438"/>
            <a:ext cx="87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>
                <a:latin typeface="Rockwell" pitchFamily="18" charset="0"/>
              </a:rPr>
              <a:t>Docs</a:t>
            </a:r>
          </a:p>
        </p:txBody>
      </p:sp>
      <p:sp>
        <p:nvSpPr>
          <p:cNvPr id="61451" name="Text Box 9"/>
          <p:cNvSpPr txBox="1">
            <a:spLocks noChangeArrowheads="1"/>
          </p:cNvSpPr>
          <p:nvPr/>
        </p:nvSpPr>
        <p:spPr bwMode="auto">
          <a:xfrm>
            <a:off x="1546225" y="2459038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 i="1">
                <a:latin typeface="Rockwell" pitchFamily="18" charset="0"/>
              </a:rPr>
              <a:t>q</a:t>
            </a:r>
          </a:p>
        </p:txBody>
      </p:sp>
      <p:sp>
        <p:nvSpPr>
          <p:cNvPr id="61452" name="Text Box 10"/>
          <p:cNvSpPr txBox="1">
            <a:spLocks noChangeArrowheads="1"/>
          </p:cNvSpPr>
          <p:nvPr/>
        </p:nvSpPr>
        <p:spPr bwMode="auto">
          <a:xfrm>
            <a:off x="3711575" y="12398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 i="1">
                <a:latin typeface="Rockwell" pitchFamily="18" charset="0"/>
              </a:rPr>
              <a:t>j</a:t>
            </a:r>
          </a:p>
        </p:txBody>
      </p:sp>
      <p:sp>
        <p:nvSpPr>
          <p:cNvPr id="61453" name="Text Box 11"/>
          <p:cNvSpPr txBox="1">
            <a:spLocks noChangeArrowheads="1"/>
          </p:cNvSpPr>
          <p:nvPr/>
        </p:nvSpPr>
        <p:spPr bwMode="auto">
          <a:xfrm>
            <a:off x="3835400" y="4211638"/>
            <a:ext cx="4035425" cy="904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 i="1">
                <a:latin typeface="Rockwell" pitchFamily="18" charset="0"/>
              </a:rPr>
              <a:t>B</a:t>
            </a:r>
            <a:r>
              <a:rPr lang="en-US" altLang="en-US" i="1" baseline="-25000">
                <a:latin typeface="Rockwell" pitchFamily="18" charset="0"/>
              </a:rPr>
              <a:t>qj</a:t>
            </a:r>
            <a:r>
              <a:rPr lang="en-US" altLang="en-US">
                <a:latin typeface="Rockwell" pitchFamily="18" charset="0"/>
              </a:rPr>
              <a:t> = number of times doc </a:t>
            </a:r>
            <a:r>
              <a:rPr lang="en-US" altLang="en-US" i="1">
                <a:latin typeface="Rockwell" pitchFamily="18" charset="0"/>
              </a:rPr>
              <a:t>j</a:t>
            </a:r>
            <a:endParaRPr lang="en-US" altLang="en-US">
              <a:latin typeface="Rockwell" pitchFamily="18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lang="en-US" altLang="en-US">
                <a:latin typeface="Rockwell" pitchFamily="18" charset="0"/>
              </a:rPr>
              <a:t>clicked-through on query </a:t>
            </a:r>
            <a:r>
              <a:rPr lang="en-US" altLang="en-US" i="1">
                <a:latin typeface="Rockwell" pitchFamily="18" charset="0"/>
              </a:rPr>
              <a:t>q</a:t>
            </a:r>
            <a:endParaRPr lang="en-US" altLang="en-US">
              <a:latin typeface="Rockwell" pitchFamily="18" charset="0"/>
            </a:endParaRPr>
          </a:p>
        </p:txBody>
      </p:sp>
      <p:sp>
        <p:nvSpPr>
          <p:cNvPr id="61454" name="Line 12"/>
          <p:cNvSpPr>
            <a:spLocks noChangeShapeType="1"/>
          </p:cNvSpPr>
          <p:nvPr/>
        </p:nvSpPr>
        <p:spPr bwMode="auto">
          <a:xfrm flipH="1" flipV="1">
            <a:off x="3863975" y="2763838"/>
            <a:ext cx="1752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4509" name="Text Box 13"/>
          <p:cNvSpPr txBox="1">
            <a:spLocks noChangeArrowheads="1"/>
          </p:cNvSpPr>
          <p:nvPr/>
        </p:nvSpPr>
        <p:spPr bwMode="auto">
          <a:xfrm>
            <a:off x="1117600" y="5465763"/>
            <a:ext cx="6526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 sz="1800" b="1">
                <a:latin typeface="Comic Sans MS" pitchFamily="66" charset="0"/>
              </a:rPr>
              <a:t>When query q issued again, order docs by </a:t>
            </a:r>
            <a:r>
              <a:rPr lang="en-US" altLang="en-US" sz="1800" b="1" i="1">
                <a:latin typeface="Comic Sans MS" pitchFamily="66" charset="0"/>
              </a:rPr>
              <a:t>B</a:t>
            </a:r>
            <a:r>
              <a:rPr lang="en-US" altLang="en-US" sz="1800" b="1" i="1" baseline="-25000">
                <a:latin typeface="Comic Sans MS" pitchFamily="66" charset="0"/>
              </a:rPr>
              <a:t>qj </a:t>
            </a:r>
            <a:r>
              <a:rPr lang="en-US" altLang="en-US" sz="1800" b="1">
                <a:latin typeface="Comic Sans MS" pitchFamily="66" charset="0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2292014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157161" y="2158806"/>
            <a:ext cx="7193820" cy="101150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74" y="416943"/>
            <a:ext cx="7772400" cy="762000"/>
          </a:xfrm>
        </p:spPr>
        <p:txBody>
          <a:bodyPr/>
          <a:lstStyle/>
          <a:p>
            <a:r>
              <a:rPr lang="en-US" dirty="0"/>
              <a:t>What’s been </a:t>
            </a:r>
            <a:r>
              <a:rPr lang="en-US" dirty="0" smtClean="0"/>
              <a:t>happening now?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(Google)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8302"/>
            <a:ext cx="7772400" cy="4876800"/>
          </a:xfrm>
        </p:spPr>
        <p:txBody>
          <a:bodyPr/>
          <a:lstStyle/>
          <a:p>
            <a:r>
              <a:rPr lang="en-US" dirty="0" smtClean="0"/>
              <a:t>New search index at Google: “Hummingbird”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http://www.forbes.com/sites/roberthof/2013/09/26/google-just-revamped-search-to-handle-your-long-questions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dirty="0" smtClean="0"/>
              <a:t>Answering long, “natural language” questions better</a:t>
            </a:r>
          </a:p>
          <a:p>
            <a:pPr lvl="1"/>
            <a:r>
              <a:rPr lang="en-US" dirty="0" smtClean="0"/>
              <a:t>Partly to deal with spoken queries on mobile</a:t>
            </a:r>
          </a:p>
          <a:p>
            <a:r>
              <a:rPr lang="en-US" dirty="0" smtClean="0"/>
              <a:t>More use of the Google Knowledge Graph</a:t>
            </a:r>
          </a:p>
          <a:p>
            <a:pPr lvl="1"/>
            <a:r>
              <a:rPr lang="en-US" dirty="0" smtClean="0"/>
              <a:t>Concepts versus words</a:t>
            </a:r>
          </a:p>
        </p:txBody>
      </p:sp>
    </p:spTree>
    <p:extLst>
      <p:ext uri="{BB962C8B-B14F-4D97-AF65-F5344CB8AC3E}">
        <p14:creationId xmlns:p14="http://schemas.microsoft.com/office/powerpoint/2010/main" val="32898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been happening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Move to mobile favors a move to speech which favors “natural language information search”</a:t>
            </a:r>
          </a:p>
          <a:p>
            <a:endParaRPr lang="en-US" dirty="0"/>
          </a:p>
          <a:p>
            <a:pPr lvl="1"/>
            <a:r>
              <a:rPr lang="en-US" dirty="0" smtClean="0"/>
              <a:t>Will we move to a time when over half of searches are spoken?</a:t>
            </a:r>
          </a:p>
          <a:p>
            <a:endParaRPr lang="en-US" dirty="0"/>
          </a:p>
        </p:txBody>
      </p:sp>
      <p:pic>
        <p:nvPicPr>
          <p:cNvPr id="5" name="Picture 4" descr="siri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76" y="1298276"/>
            <a:ext cx="3415133" cy="5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26" y="399690"/>
            <a:ext cx="7772400" cy="1092680"/>
          </a:xfrm>
        </p:spPr>
        <p:txBody>
          <a:bodyPr/>
          <a:lstStyle/>
          <a:p>
            <a:r>
              <a:rPr lang="en-US" dirty="0" smtClean="0"/>
              <a:t>3 approaches to question answering:</a:t>
            </a:r>
            <a:br>
              <a:rPr lang="en-US" dirty="0" smtClean="0"/>
            </a:br>
            <a:r>
              <a:rPr lang="en-US" dirty="0" smtClean="0"/>
              <a:t>Knowledge-based approaches (Siri)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53" y="1863306"/>
            <a:ext cx="7772400" cy="4028536"/>
          </a:xfrm>
        </p:spPr>
        <p:txBody>
          <a:bodyPr/>
          <a:lstStyle/>
          <a:p>
            <a:r>
              <a:rPr lang="en-US" dirty="0" smtClean="0"/>
              <a:t>Build a semantic representation of the query</a:t>
            </a:r>
          </a:p>
          <a:p>
            <a:pPr lvl="1"/>
            <a:r>
              <a:rPr lang="en-US" dirty="0" smtClean="0"/>
              <a:t>Times, dates, locations, entities, numeric quantities</a:t>
            </a:r>
          </a:p>
          <a:p>
            <a:r>
              <a:rPr lang="en-US" dirty="0" smtClean="0"/>
              <a:t>Map from this semantics to query structured data or resources</a:t>
            </a:r>
          </a:p>
          <a:p>
            <a:pPr lvl="1"/>
            <a:r>
              <a:rPr lang="en-US" dirty="0" smtClean="0"/>
              <a:t>Geospatial databases</a:t>
            </a:r>
          </a:p>
          <a:p>
            <a:pPr lvl="1"/>
            <a:r>
              <a:rPr lang="en-US" dirty="0" smtClean="0"/>
              <a:t>Ontologies (Wikipedia </a:t>
            </a:r>
            <a:r>
              <a:rPr lang="en-US" dirty="0" err="1" smtClean="0"/>
              <a:t>infoboxes</a:t>
            </a:r>
            <a:r>
              <a:rPr lang="en-US" dirty="0" smtClean="0"/>
              <a:t>, </a:t>
            </a:r>
            <a:r>
              <a:rPr lang="en-US" dirty="0" err="1" smtClean="0"/>
              <a:t>dbPedia</a:t>
            </a:r>
            <a:r>
              <a:rPr lang="en-US" dirty="0" smtClean="0"/>
              <a:t>, WordNet, </a:t>
            </a:r>
            <a:r>
              <a:rPr lang="en-US" dirty="0" err="1" smtClean="0"/>
              <a:t>Yago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Restaurant review sources and reservation services</a:t>
            </a:r>
          </a:p>
          <a:p>
            <a:pPr lvl="1"/>
            <a:r>
              <a:rPr lang="en-US" dirty="0" smtClean="0"/>
              <a:t>Scientific databases</a:t>
            </a:r>
          </a:p>
          <a:p>
            <a:pPr lvl="1"/>
            <a:r>
              <a:rPr lang="en-US" dirty="0" smtClean="0"/>
              <a:t>Wolfram Alpha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F35DC5-7E65-8247-99AB-4E984F8A921E}" type="slidenum">
              <a:rPr lang="en-US" sz="1200" smtClean="0"/>
              <a:pPr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99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94427" y="529087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Text-based (mainly factoid) QA</a:t>
            </a:r>
            <a:endParaRPr 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8534400" cy="4775200"/>
          </a:xfrm>
        </p:spPr>
        <p:txBody>
          <a:bodyPr/>
          <a:lstStyle/>
          <a:p>
            <a:pPr eaLnBrk="1" hangingPunct="1"/>
            <a:r>
              <a:rPr lang="en-US" dirty="0" smtClean="0"/>
              <a:t>Question Processing</a:t>
            </a:r>
            <a:endParaRPr lang="en-US" dirty="0"/>
          </a:p>
          <a:p>
            <a:pPr lvl="1"/>
            <a:r>
              <a:rPr lang="en-US" dirty="0" smtClean="0"/>
              <a:t>Detect question type, answer type, focus, relations</a:t>
            </a:r>
            <a:endParaRPr lang="en-US" dirty="0"/>
          </a:p>
          <a:p>
            <a:pPr lvl="1"/>
            <a:r>
              <a:rPr lang="en-US" dirty="0"/>
              <a:t>Formulate queries </a:t>
            </a:r>
            <a:r>
              <a:rPr lang="en-US" dirty="0" smtClean="0"/>
              <a:t>to send to a search engine</a:t>
            </a:r>
            <a:endParaRPr lang="en-US" dirty="0"/>
          </a:p>
          <a:p>
            <a:r>
              <a:rPr lang="en-US" dirty="0" smtClean="0"/>
              <a:t>Passage Retrieval</a:t>
            </a:r>
            <a:endParaRPr lang="en-US" dirty="0"/>
          </a:p>
          <a:p>
            <a:pPr lvl="1"/>
            <a:r>
              <a:rPr lang="en-US" dirty="0"/>
              <a:t>Retrieve ranked </a:t>
            </a:r>
            <a:r>
              <a:rPr lang="en-US" dirty="0" smtClean="0"/>
              <a:t>documents</a:t>
            </a:r>
            <a:endParaRPr lang="en-US" dirty="0"/>
          </a:p>
          <a:p>
            <a:pPr lvl="1"/>
            <a:r>
              <a:rPr lang="en-US" dirty="0"/>
              <a:t>Break into suitable </a:t>
            </a:r>
            <a:r>
              <a:rPr lang="en-US" dirty="0" smtClean="0"/>
              <a:t>passages and re-rank</a:t>
            </a:r>
            <a:endParaRPr lang="en-US" dirty="0"/>
          </a:p>
          <a:p>
            <a:r>
              <a:rPr lang="en-US" dirty="0" smtClean="0"/>
              <a:t>Answer Processing</a:t>
            </a:r>
            <a:endParaRPr lang="en-US" dirty="0"/>
          </a:p>
          <a:p>
            <a:pPr lvl="1"/>
            <a:r>
              <a:rPr lang="en-US" dirty="0" smtClean="0"/>
              <a:t>Extract candidate answers (as named entities)</a:t>
            </a:r>
            <a:endParaRPr lang="en-US" dirty="0"/>
          </a:p>
          <a:p>
            <a:pPr lvl="1"/>
            <a:r>
              <a:rPr lang="en-US" dirty="0"/>
              <a:t>Rank </a:t>
            </a:r>
            <a:r>
              <a:rPr lang="en-US" dirty="0" smtClean="0"/>
              <a:t>candidates </a:t>
            </a:r>
          </a:p>
          <a:p>
            <a:pPr lvl="2"/>
            <a:r>
              <a:rPr lang="en-US" sz="1800" dirty="0" smtClean="0"/>
              <a:t>using evidence from relations in the text and external sources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19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921" y="382437"/>
            <a:ext cx="7772400" cy="762000"/>
          </a:xfrm>
        </p:spPr>
        <p:txBody>
          <a:bodyPr/>
          <a:lstStyle/>
          <a:p>
            <a:r>
              <a:rPr lang="en-US" dirty="0" smtClean="0"/>
              <a:t>Hybrid approaches (IBM Watson)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9238"/>
            <a:ext cx="7772400" cy="4722962"/>
          </a:xfrm>
        </p:spPr>
        <p:txBody>
          <a:bodyPr/>
          <a:lstStyle/>
          <a:p>
            <a:r>
              <a:rPr lang="en-US" dirty="0" smtClean="0"/>
              <a:t>Build a shallow semantic representation of the query</a:t>
            </a:r>
          </a:p>
          <a:p>
            <a:r>
              <a:rPr lang="en-US" dirty="0" smtClean="0"/>
              <a:t>Generate answer candidates using IR methods</a:t>
            </a:r>
          </a:p>
          <a:p>
            <a:pPr lvl="1"/>
            <a:r>
              <a:rPr lang="en-US" dirty="0" smtClean="0"/>
              <a:t>Augmented with ontologies and semi-structured data</a:t>
            </a:r>
          </a:p>
          <a:p>
            <a:r>
              <a:rPr lang="en-US" dirty="0" smtClean="0"/>
              <a:t>Score each candidate using richer knowledge sources</a:t>
            </a:r>
          </a:p>
          <a:p>
            <a:pPr lvl="1"/>
            <a:r>
              <a:rPr lang="en-US" dirty="0" smtClean="0"/>
              <a:t>Geospatial databases</a:t>
            </a:r>
          </a:p>
          <a:p>
            <a:pPr lvl="1"/>
            <a:r>
              <a:rPr lang="en-US" dirty="0" smtClean="0"/>
              <a:t>Temporal reasoning</a:t>
            </a:r>
          </a:p>
          <a:p>
            <a:pPr lvl="1"/>
            <a:r>
              <a:rPr lang="en-US" dirty="0" smtClean="0"/>
              <a:t>Taxonomical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been happening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Knowledge Graph</a:t>
            </a:r>
          </a:p>
          <a:p>
            <a:r>
              <a:rPr lang="en-US" dirty="0" smtClean="0"/>
              <a:t>Facebook Graph Search</a:t>
            </a:r>
          </a:p>
          <a:p>
            <a:r>
              <a:rPr lang="en-US" dirty="0" smtClean="0"/>
              <a:t>Bing’s Satori</a:t>
            </a:r>
          </a:p>
          <a:p>
            <a:r>
              <a:rPr lang="en-US" dirty="0" smtClean="0"/>
              <a:t>Things like Wolfram Alpha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Common theme: Doing graph search over structured knowledge rather than traditional text search</a:t>
            </a:r>
          </a:p>
          <a:p>
            <a:endParaRPr lang="en-US" dirty="0" smtClean="0"/>
          </a:p>
          <a:p>
            <a:r>
              <a:rPr lang="en-US" dirty="0" smtClean="0"/>
              <a:t>Two Goals:</a:t>
            </a:r>
          </a:p>
          <a:p>
            <a:pPr lvl="1"/>
            <a:r>
              <a:rPr lang="en-US" dirty="0"/>
              <a:t>Things not strings</a:t>
            </a:r>
          </a:p>
          <a:p>
            <a:pPr lvl="1"/>
            <a:r>
              <a:rPr lang="en-US" dirty="0"/>
              <a:t>Inference not </a:t>
            </a:r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from Fernando Pereira (</a:t>
            </a:r>
            <a:r>
              <a:rPr lang="en-US" sz="3200" dirty="0" smtClean="0"/>
              <a:t>Google)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2" y="1082679"/>
            <a:ext cx="8531525" cy="55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60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3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z="1400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F4DBD91-5B7A-4E04-8EBD-D4596765BC56}" type="slidenum">
              <a:rPr lang="en-US" altLang="en-US" sz="1400" smtClean="0"/>
              <a:pPr/>
              <a:t>4</a:t>
            </a:fld>
            <a:endParaRPr lang="en-US" altLang="en-US" sz="1400" smtClean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Vector space implementation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Maintain a term-doc popularity matrix </a:t>
            </a:r>
            <a:r>
              <a:rPr lang="en-US" altLang="en-US" b="0" smtClean="0"/>
              <a:t>C</a:t>
            </a:r>
            <a:endParaRPr lang="en-US" altLang="en-US" smtClean="0"/>
          </a:p>
          <a:p>
            <a:pPr lvl="1"/>
            <a:r>
              <a:rPr lang="en-US" altLang="en-US" smtClean="0"/>
              <a:t>as opposed to query-doc popularity</a:t>
            </a:r>
          </a:p>
          <a:p>
            <a:pPr lvl="1"/>
            <a:r>
              <a:rPr lang="en-US" altLang="en-US" smtClean="0"/>
              <a:t>initialized to all zeros</a:t>
            </a:r>
          </a:p>
          <a:p>
            <a:r>
              <a:rPr lang="en-US" altLang="en-US" smtClean="0"/>
              <a:t>Each column represents a doc </a:t>
            </a:r>
            <a:r>
              <a:rPr lang="en-US" altLang="en-US" i="1" smtClean="0"/>
              <a:t>j</a:t>
            </a:r>
            <a:endParaRPr lang="en-US" altLang="en-US" smtClean="0"/>
          </a:p>
          <a:p>
            <a:pPr lvl="1"/>
            <a:r>
              <a:rPr lang="en-US" altLang="en-US" smtClean="0"/>
              <a:t>If doc </a:t>
            </a:r>
            <a:r>
              <a:rPr lang="en-US" altLang="en-US" i="1" smtClean="0"/>
              <a:t>j</a:t>
            </a:r>
            <a:r>
              <a:rPr lang="en-US" altLang="en-US" smtClean="0"/>
              <a:t> clicked on for query </a:t>
            </a:r>
            <a:r>
              <a:rPr lang="en-US" altLang="en-US" b="1" smtClean="0"/>
              <a:t>q</a:t>
            </a:r>
            <a:r>
              <a:rPr lang="en-US" altLang="en-US" smtClean="0"/>
              <a:t>, update C</a:t>
            </a:r>
            <a:r>
              <a:rPr lang="en-US" altLang="en-US" baseline="-25000" smtClean="0"/>
              <a:t>j</a:t>
            </a:r>
            <a:r>
              <a:rPr lang="en-US" altLang="en-US" smtClean="0">
                <a:sym typeface="Symbol" pitchFamily="18" charset="2"/>
              </a:rPr>
              <a:t> </a:t>
            </a:r>
            <a:r>
              <a:rPr lang="en-US" altLang="en-US" smtClean="0"/>
              <a:t>C</a:t>
            </a:r>
            <a:r>
              <a:rPr lang="en-US" altLang="en-US" baseline="-25000" smtClean="0"/>
              <a:t>j</a:t>
            </a:r>
            <a:r>
              <a:rPr lang="en-US" altLang="en-US" smtClean="0">
                <a:sym typeface="Symbol" pitchFamily="18" charset="2"/>
              </a:rPr>
              <a:t> + </a:t>
            </a:r>
            <a:r>
              <a:rPr lang="en-US" altLang="en-US" b="1" smtClean="0"/>
              <a:t>q</a:t>
            </a:r>
            <a:r>
              <a:rPr lang="en-US" altLang="en-US" smtClean="0"/>
              <a:t> (here </a:t>
            </a:r>
            <a:r>
              <a:rPr lang="en-US" altLang="en-US" b="1" smtClean="0"/>
              <a:t>q</a:t>
            </a:r>
            <a:r>
              <a:rPr lang="en-US" altLang="en-US" smtClean="0"/>
              <a:t> is viewed as a vector).</a:t>
            </a:r>
          </a:p>
          <a:p>
            <a:r>
              <a:rPr lang="en-US" altLang="en-US" smtClean="0"/>
              <a:t>On a query </a:t>
            </a:r>
            <a:r>
              <a:rPr lang="en-US" altLang="en-US" b="0" smtClean="0"/>
              <a:t>q’</a:t>
            </a:r>
            <a:r>
              <a:rPr lang="en-US" altLang="en-US" smtClean="0"/>
              <a:t>, compute its cosine proximity to C</a:t>
            </a:r>
            <a:r>
              <a:rPr lang="en-US" altLang="en-US" baseline="-25000" smtClean="0"/>
              <a:t>j </a:t>
            </a:r>
            <a:r>
              <a:rPr lang="en-US" altLang="en-US" smtClean="0"/>
              <a:t>for all </a:t>
            </a:r>
            <a:r>
              <a:rPr lang="en-US" altLang="en-US" i="1" smtClean="0"/>
              <a:t>j</a:t>
            </a:r>
            <a:r>
              <a:rPr lang="en-US" altLang="en-US" smtClean="0"/>
              <a:t>. </a:t>
            </a:r>
          </a:p>
          <a:p>
            <a:r>
              <a:rPr lang="en-US" altLang="en-US" smtClean="0"/>
              <a:t>Combine this with the regular text score.</a:t>
            </a:r>
          </a:p>
        </p:txBody>
      </p:sp>
    </p:spTree>
    <p:extLst>
      <p:ext uri="{BB962C8B-B14F-4D97-AF65-F5344CB8AC3E}">
        <p14:creationId xmlns:p14="http://schemas.microsoft.com/office/powerpoint/2010/main" val="199816903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3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416"/>
          <a:stretch/>
        </p:blipFill>
        <p:spPr>
          <a:xfrm>
            <a:off x="685800" y="381000"/>
            <a:ext cx="7755235" cy="6349368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2286000" y="2362200"/>
            <a:ext cx="1752600" cy="381000"/>
          </a:xfrm>
          <a:prstGeom prst="wedgeRectCallout">
            <a:avLst>
              <a:gd name="adj1" fmla="val -54337"/>
              <a:gd name="adj2" fmla="val -97239"/>
            </a:avLst>
          </a:prstGeom>
          <a:noFill/>
          <a:ln w="5715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Direct Answer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086600" y="1600200"/>
            <a:ext cx="1752600" cy="381000"/>
          </a:xfrm>
          <a:prstGeom prst="wedgeRectCallout">
            <a:avLst>
              <a:gd name="adj1" fmla="val -70699"/>
              <a:gd name="adj2" fmla="val 307739"/>
            </a:avLst>
          </a:prstGeom>
          <a:noFill/>
          <a:ln w="5715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Structured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experience: Towards actions</a:t>
            </a:r>
            <a:br>
              <a:rPr lang="en-US" dirty="0" smtClean="0"/>
            </a:br>
            <a:r>
              <a:rPr lang="en-US" sz="2000" dirty="0" smtClean="0"/>
              <a:t>(Patrick </a:t>
            </a:r>
            <a:r>
              <a:rPr lang="en-US" sz="2000" dirty="0" err="1" smtClean="0"/>
              <a:t>Pantel</a:t>
            </a:r>
            <a:r>
              <a:rPr lang="en-US" sz="2000" dirty="0" smtClean="0"/>
              <a:t>, et al., Microsoft Research)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600200"/>
            <a:ext cx="833788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experience: Towards 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1" y="1230893"/>
            <a:ext cx="8360939" cy="5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 vs. Intents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81"/>
            <a:ext cx="9144000" cy="50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9690"/>
            <a:ext cx="7772400" cy="762000"/>
          </a:xfrm>
        </p:spPr>
        <p:txBody>
          <a:bodyPr/>
          <a:lstStyle/>
          <a:p>
            <a:r>
              <a:rPr lang="en-US" dirty="0" smtClean="0"/>
              <a:t>Learning actions from web usage logs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526"/>
            <a:ext cx="9144000" cy="48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Facebook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Collection of entities and their relationships</a:t>
            </a:r>
          </a:p>
          <a:p>
            <a:r>
              <a:rPr lang="en-US" sz="2800" dirty="0" smtClean="0"/>
              <a:t>Entities (users, pages, photos, etc.) are </a:t>
            </a:r>
            <a:r>
              <a:rPr lang="en-US" sz="2800" i="1" dirty="0" smtClean="0"/>
              <a:t>nodes</a:t>
            </a:r>
          </a:p>
          <a:p>
            <a:r>
              <a:rPr lang="en-US" sz="2800" dirty="0" smtClean="0"/>
              <a:t>Relationships (friendship, checkins, tagging, etc.) are </a:t>
            </a:r>
            <a:r>
              <a:rPr lang="en-US" sz="2800" i="1" dirty="0" smtClean="0"/>
              <a:t>edges</a:t>
            </a:r>
          </a:p>
          <a:p>
            <a:r>
              <a:rPr lang="en-US" sz="2800" dirty="0" smtClean="0"/>
              <a:t>Nodes and edges have metadata</a:t>
            </a:r>
          </a:p>
          <a:p>
            <a:r>
              <a:rPr lang="en-US" sz="2800" dirty="0" smtClean="0"/>
              <a:t>Nodes have a unique id – the </a:t>
            </a:r>
            <a:r>
              <a:rPr lang="en-US" sz="2800" i="1" dirty="0" smtClean="0"/>
              <a:t>fbid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210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z="1400" smtClean="0"/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DF33CD1-450B-45D3-A311-327D02A64CC3}" type="slidenum">
              <a:rPr lang="en-US" altLang="en-US" sz="1400" smtClean="0"/>
              <a:pPr/>
              <a:t>5</a:t>
            </a:fld>
            <a:endParaRPr lang="en-US" altLang="en-US" sz="1400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Issues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Normalization of </a:t>
            </a:r>
            <a:r>
              <a:rPr lang="en-US" altLang="en-US" i="1" smtClean="0"/>
              <a:t>C</a:t>
            </a:r>
            <a:r>
              <a:rPr lang="en-US" altLang="en-US" i="1" baseline="-25000" smtClean="0"/>
              <a:t>j</a:t>
            </a:r>
            <a:r>
              <a:rPr lang="en-US" altLang="en-US" smtClean="0"/>
              <a:t> after updating</a:t>
            </a:r>
          </a:p>
          <a:p>
            <a:r>
              <a:rPr lang="en-US" altLang="en-US" smtClean="0"/>
              <a:t>Assumption of query compositionality</a:t>
            </a:r>
          </a:p>
          <a:p>
            <a:pPr lvl="1"/>
            <a:r>
              <a:rPr lang="en-US" altLang="en-US" smtClean="0"/>
              <a:t>“white house” document popularity derived from “white” and “house”</a:t>
            </a:r>
          </a:p>
          <a:p>
            <a:r>
              <a:rPr lang="en-US" altLang="en-US" smtClean="0"/>
              <a:t>Updating - live or batch?</a:t>
            </a:r>
          </a:p>
          <a:p>
            <a:endParaRPr lang="en-US" altLang="en-US" smtClean="0"/>
          </a:p>
          <a:p>
            <a:r>
              <a:rPr lang="en-US" altLang="en-US" smtClean="0"/>
              <a:t>Basic assumption:</a:t>
            </a:r>
          </a:p>
          <a:p>
            <a:pPr lvl="1"/>
            <a:r>
              <a:rPr lang="en-US" altLang="en-US" smtClean="0"/>
              <a:t>Relevance can be directly measured by number of click throughs</a:t>
            </a:r>
          </a:p>
          <a:p>
            <a:pPr lvl="1"/>
            <a:r>
              <a:rPr lang="en-US" altLang="en-US" smtClean="0"/>
              <a:t>Valid?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6380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547" y="425570"/>
            <a:ext cx="7772400" cy="762000"/>
          </a:xfrm>
        </p:spPr>
        <p:txBody>
          <a:bodyPr/>
          <a:lstStyle/>
          <a:p>
            <a:r>
              <a:rPr lang="en-US" dirty="0" smtClean="0"/>
              <a:t>Facebook Graph 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04845"/>
            <a:ext cx="388730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898" y="2104845"/>
            <a:ext cx="477550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0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34000" y="1905000"/>
            <a:ext cx="381000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Oval 2"/>
          <p:cNvSpPr/>
          <p:nvPr/>
        </p:nvSpPr>
        <p:spPr>
          <a:xfrm>
            <a:off x="3124200" y="4648200"/>
            <a:ext cx="381000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" name="Straight Arrow Connector 4"/>
          <p:cNvCxnSpPr>
            <a:stCxn id="3" idx="7"/>
            <a:endCxn id="2" idx="3"/>
          </p:cNvCxnSpPr>
          <p:nvPr/>
        </p:nvCxnSpPr>
        <p:spPr>
          <a:xfrm flipV="1">
            <a:off x="3449404" y="2230204"/>
            <a:ext cx="1940392" cy="247379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10843" y="2104072"/>
            <a:ext cx="29235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fbid: 213708728685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type: PAGE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name: Breville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mission: To design the best …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4895671"/>
            <a:ext cx="2123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fbid: 586206840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type: USER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name: Sriram Sankar</a:t>
            </a:r>
            <a:b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0653" y="3124200"/>
            <a:ext cx="67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LIKES</a:t>
            </a:r>
          </a:p>
        </p:txBody>
      </p: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 flipV="1">
            <a:off x="1905000" y="3581400"/>
            <a:ext cx="1274996" cy="112259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09800" y="4114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FRIEND</a:t>
            </a:r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 flipH="1">
            <a:off x="1600200" y="4973404"/>
            <a:ext cx="1579796" cy="142739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8800" y="556260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PHOTO</a:t>
            </a:r>
          </a:p>
        </p:txBody>
      </p:sp>
      <p:cxnSp>
        <p:nvCxnSpPr>
          <p:cNvPr id="18" name="Straight Arrow Connector 17"/>
          <p:cNvCxnSpPr>
            <a:endCxn id="3" idx="2"/>
          </p:cNvCxnSpPr>
          <p:nvPr/>
        </p:nvCxnSpPr>
        <p:spPr>
          <a:xfrm flipV="1">
            <a:off x="914400" y="4838700"/>
            <a:ext cx="2209800" cy="5697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0200" y="4800600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TAGGED</a:t>
            </a:r>
          </a:p>
        </p:txBody>
      </p:sp>
      <p:cxnSp>
        <p:nvCxnSpPr>
          <p:cNvPr id="21" name="Straight Arrow Connector 20"/>
          <p:cNvCxnSpPr>
            <a:stCxn id="2" idx="2"/>
          </p:cNvCxnSpPr>
          <p:nvPr/>
        </p:nvCxnSpPr>
        <p:spPr>
          <a:xfrm flipH="1" flipV="1">
            <a:off x="2971800" y="1752600"/>
            <a:ext cx="2362200" cy="3429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33800" y="1752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EVENT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Facebook Graph Snippet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4" b="-6986"/>
          <a:stretch/>
        </p:blipFill>
        <p:spPr>
          <a:xfrm>
            <a:off x="457200" y="304800"/>
            <a:ext cx="8229600" cy="6955017"/>
          </a:xfrm>
        </p:spPr>
      </p:pic>
      <p:sp>
        <p:nvSpPr>
          <p:cNvPr id="5" name="Left Arrow Callout 4"/>
          <p:cNvSpPr/>
          <p:nvPr/>
        </p:nvSpPr>
        <p:spPr>
          <a:xfrm>
            <a:off x="5715000" y="762000"/>
            <a:ext cx="2819400" cy="11430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9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Social search/QA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12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Uses </a:t>
            </a:r>
            <a:r>
              <a:rPr lang="en-US" sz="2000" dirty="0"/>
              <a:t>a weighted context free grammar (WCFG) to represent the Graph Search query </a:t>
            </a:r>
            <a:r>
              <a:rPr lang="en-US" sz="2000" dirty="0" smtClean="0"/>
              <a:t>language:</a:t>
            </a:r>
            <a:endParaRPr lang="en-US" sz="2000" dirty="0"/>
          </a:p>
          <a:p>
            <a:pPr lvl="1">
              <a:tabLst>
                <a:tab pos="3597275" algn="l"/>
                <a:tab pos="4114800" algn="l"/>
              </a:tabLst>
            </a:pPr>
            <a:r>
              <a:rPr lang="hu-HU" sz="1600" dirty="0"/>
              <a:t>[start] =&gt; [users]                            </a:t>
            </a:r>
            <a:r>
              <a:rPr lang="en-US" sz="1600" dirty="0" smtClean="0"/>
              <a:t>	</a:t>
            </a:r>
            <a:r>
              <a:rPr lang="hu-HU" sz="1600" dirty="0" smtClean="0"/>
              <a:t>$</a:t>
            </a:r>
            <a:r>
              <a:rPr lang="hu-HU" sz="1600" dirty="0"/>
              <a:t>1  </a:t>
            </a:r>
          </a:p>
          <a:p>
            <a:pPr lvl="1">
              <a:tabLst>
                <a:tab pos="3597275" algn="l"/>
                <a:tab pos="4114800" algn="l"/>
              </a:tabLst>
            </a:pPr>
            <a:r>
              <a:rPr lang="en-US" sz="1600" dirty="0"/>
              <a:t>[users] =&gt; my friend                      </a:t>
            </a:r>
            <a:r>
              <a:rPr lang="en-US" sz="1600" dirty="0" smtClean="0"/>
              <a:t>	friends(me</a:t>
            </a:r>
            <a:r>
              <a:rPr lang="en-US" sz="1600" dirty="0"/>
              <a:t>)</a:t>
            </a:r>
          </a:p>
          <a:p>
            <a:pPr lvl="1">
              <a:tabLst>
                <a:tab pos="3597275" algn="l"/>
                <a:tab pos="4114800" algn="l"/>
              </a:tabLst>
            </a:pPr>
            <a:r>
              <a:rPr lang="en-US" sz="1600" dirty="0"/>
              <a:t>[users] =&gt; friends of [users]          </a:t>
            </a:r>
            <a:r>
              <a:rPr lang="en-US" sz="1600" dirty="0" smtClean="0"/>
              <a:t>	friends</a:t>
            </a:r>
            <a:r>
              <a:rPr lang="en-US" sz="1600" dirty="0"/>
              <a:t>($1)</a:t>
            </a:r>
          </a:p>
          <a:p>
            <a:pPr lvl="1">
              <a:tabLst>
                <a:tab pos="3597275" algn="l"/>
                <a:tab pos="4114800" algn="l"/>
              </a:tabLst>
            </a:pPr>
            <a:r>
              <a:rPr lang="en-US" sz="1600" dirty="0"/>
              <a:t>[users] =&gt; {user}                           </a:t>
            </a:r>
            <a:r>
              <a:rPr lang="en-US" sz="1600" dirty="0" smtClean="0"/>
              <a:t>	$</a:t>
            </a:r>
            <a:r>
              <a:rPr lang="en-US" sz="1600" dirty="0"/>
              <a:t>1</a:t>
            </a:r>
          </a:p>
          <a:p>
            <a:pPr lvl="1">
              <a:tabLst>
                <a:tab pos="3657600" algn="l"/>
                <a:tab pos="4114800" algn="l"/>
              </a:tabLst>
            </a:pPr>
            <a:r>
              <a:rPr lang="cs-CZ" sz="1600" dirty="0"/>
              <a:t>[start] =&gt; [photos]                         </a:t>
            </a:r>
            <a:r>
              <a:rPr lang="en-US" sz="1600" dirty="0"/>
              <a:t>	</a:t>
            </a:r>
            <a:r>
              <a:rPr lang="cs-CZ" sz="1600" dirty="0" smtClean="0"/>
              <a:t>$</a:t>
            </a:r>
            <a:r>
              <a:rPr lang="cs-CZ" sz="1600" dirty="0"/>
              <a:t>1</a:t>
            </a:r>
          </a:p>
          <a:p>
            <a:pPr lvl="1">
              <a:tabLst>
                <a:tab pos="3657600" algn="l"/>
                <a:tab pos="4114800" algn="l"/>
              </a:tabLst>
            </a:pPr>
            <a:r>
              <a:rPr lang="en-US" sz="1600" dirty="0"/>
              <a:t>[photos] =&gt; photos of [</a:t>
            </a:r>
            <a:r>
              <a:rPr lang="en-US" sz="1600" dirty="0" smtClean="0"/>
              <a:t>users]</a:t>
            </a:r>
            <a:r>
              <a:rPr lang="en-US" sz="1600" dirty="0"/>
              <a:t>	</a:t>
            </a:r>
            <a:r>
              <a:rPr lang="en-US" sz="1600" dirty="0" smtClean="0"/>
              <a:t>photos</a:t>
            </a:r>
            <a:r>
              <a:rPr lang="en-US" sz="1600" dirty="0"/>
              <a:t>($1) 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r>
              <a:rPr lang="en-US" sz="2000" dirty="0" smtClean="0"/>
              <a:t>A </a:t>
            </a:r>
            <a:r>
              <a:rPr lang="en-US" sz="2000" dirty="0"/>
              <a:t>terminal symbol can be an entity, e.g., {user}, {city}, {employer}, {group}; it can also be a word/phrase, e.g., friends, live in, work at, members, etc. A parse tree is produced by starting from [start] and </a:t>
            </a:r>
            <a:r>
              <a:rPr lang="en-US" sz="2000" dirty="0" smtClean="0"/>
              <a:t>expanding </a:t>
            </a:r>
            <a:r>
              <a:rPr lang="en-US" sz="2000" dirty="0"/>
              <a:t>the production rules until it reaches terminal symbols.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763" y="6381690"/>
            <a:ext cx="9150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www.facebook.com</a:t>
            </a:r>
            <a:r>
              <a:rPr lang="en-US" sz="1000" dirty="0"/>
              <a:t>/notes/</a:t>
            </a:r>
            <a:r>
              <a:rPr lang="en-US" sz="1000" dirty="0" err="1"/>
              <a:t>facebook</a:t>
            </a:r>
            <a:r>
              <a:rPr lang="en-US" sz="1000" dirty="0"/>
              <a:t>-engineering/under-the-hood-the-natural-language-interface-of-graph-search/</a:t>
            </a:r>
            <a:r>
              <a:rPr lang="en-US" sz="1000" dirty="0" smtClean="0"/>
              <a:t>10151432733048920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spectrum.ieee.org</a:t>
            </a:r>
            <a:r>
              <a:rPr lang="en-US" sz="1000" dirty="0"/>
              <a:t>/telecom/internet/the-making-of-</a:t>
            </a:r>
            <a:r>
              <a:rPr lang="en-US" sz="1000" dirty="0" err="1"/>
              <a:t>facebooks</a:t>
            </a:r>
            <a:r>
              <a:rPr lang="en-US" sz="1000" dirty="0"/>
              <a:t>-graph-search</a:t>
            </a:r>
          </a:p>
        </p:txBody>
      </p:sp>
    </p:spTree>
    <p:extLst>
      <p:ext uri="{BB962C8B-B14F-4D97-AF65-F5344CB8AC3E}">
        <p14:creationId xmlns:p14="http://schemas.microsoft.com/office/powerpoint/2010/main" val="18056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0"/>
            <a:ext cx="801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“Information retrieval”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name “information retrieval” is standard, but as traditionally practiced, it’s not really right</a:t>
            </a:r>
          </a:p>
          <a:p>
            <a:endParaRPr lang="en-US" sz="2800" dirty="0"/>
          </a:p>
          <a:p>
            <a:r>
              <a:rPr lang="en-US" sz="2800" dirty="0" smtClean="0"/>
              <a:t>All you get is document retrieval, and beyond that the job is up to you</a:t>
            </a:r>
          </a:p>
          <a:p>
            <a:endParaRPr lang="en-US" sz="2800" dirty="0"/>
          </a:p>
          <a:p>
            <a:r>
              <a:rPr lang="en-US" sz="2800" dirty="0" smtClean="0"/>
              <a:t>Which technologies will help us get closer to the real promise of IR?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72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E9E9DC-4393-46A4-80C1-8A23869B15D0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46100"/>
          </a:xfrm>
        </p:spPr>
        <p:txBody>
          <a:bodyPr/>
          <a:lstStyle/>
          <a:p>
            <a:r>
              <a:rPr lang="en-US" altLang="en-US" smtClean="0"/>
              <a:t>Learning interface agents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914400"/>
            <a:ext cx="8216900" cy="5295900"/>
          </a:xfrm>
        </p:spPr>
        <p:txBody>
          <a:bodyPr/>
          <a:lstStyle/>
          <a:p>
            <a:r>
              <a:rPr lang="en-US" altLang="en-US" sz="2000" smtClean="0"/>
              <a:t>Add agents to the user interface and delegate tasks to them</a:t>
            </a:r>
          </a:p>
          <a:p>
            <a:r>
              <a:rPr lang="en-US" altLang="en-US" sz="2000" smtClean="0"/>
              <a:t>Use machine learning to improve performance</a:t>
            </a:r>
          </a:p>
          <a:p>
            <a:pPr lvl="1"/>
            <a:r>
              <a:rPr lang="en-US" altLang="en-US" sz="1800" smtClean="0"/>
              <a:t>learn user behavior, preferences</a:t>
            </a:r>
          </a:p>
          <a:p>
            <a:r>
              <a:rPr lang="en-US" altLang="en-US" sz="2000" smtClean="0"/>
              <a:t>Useful when:</a:t>
            </a:r>
          </a:p>
          <a:p>
            <a:pPr lvl="1"/>
            <a:r>
              <a:rPr lang="en-US" altLang="en-US" sz="1800" smtClean="0"/>
              <a:t>1) past behavior is a useful predictor of the future behavior</a:t>
            </a:r>
          </a:p>
          <a:p>
            <a:pPr lvl="1"/>
            <a:r>
              <a:rPr lang="en-US" altLang="en-US" sz="1800" smtClean="0"/>
              <a:t>2) wide variety of behaviors amongst users</a:t>
            </a:r>
          </a:p>
          <a:p>
            <a:r>
              <a:rPr lang="en-US" altLang="en-US" sz="2000" smtClean="0"/>
              <a:t>Examples: </a:t>
            </a:r>
          </a:p>
          <a:p>
            <a:pPr lvl="1"/>
            <a:r>
              <a:rPr lang="en-US" altLang="en-US" sz="1800" smtClean="0"/>
              <a:t>mail clerk: sort incoming messages in right mailboxes</a:t>
            </a:r>
          </a:p>
          <a:p>
            <a:pPr lvl="1"/>
            <a:r>
              <a:rPr lang="en-US" altLang="en-US" sz="1800" smtClean="0"/>
              <a:t>calendar manager: automatically schedule meeting times?</a:t>
            </a:r>
          </a:p>
          <a:p>
            <a:pPr lvl="1"/>
            <a:r>
              <a:rPr lang="en-US" altLang="en-US" sz="1800" smtClean="0"/>
              <a:t>Personal news agents</a:t>
            </a:r>
          </a:p>
          <a:p>
            <a:pPr lvl="1"/>
            <a:r>
              <a:rPr lang="en-US" altLang="en-US" sz="1800" smtClean="0"/>
              <a:t>portfolio manager agents</a:t>
            </a:r>
          </a:p>
          <a:p>
            <a:r>
              <a:rPr lang="en-US" altLang="en-US" sz="2000" smtClean="0"/>
              <a:t>Advantages:</a:t>
            </a:r>
          </a:p>
          <a:p>
            <a:pPr lvl="1"/>
            <a:r>
              <a:rPr lang="en-US" altLang="en-US" sz="1800" smtClean="0"/>
              <a:t>less work for user and application writer</a:t>
            </a:r>
          </a:p>
          <a:p>
            <a:pPr lvl="1"/>
            <a:r>
              <a:rPr lang="en-US" altLang="en-US" sz="1800" smtClean="0"/>
              <a:t>adaptive behavior</a:t>
            </a:r>
          </a:p>
          <a:p>
            <a:pPr lvl="1"/>
            <a:r>
              <a:rPr lang="en-US" altLang="en-US" sz="1800" smtClean="0"/>
              <a:t>user and agent build trust relationship gradually</a:t>
            </a:r>
          </a:p>
        </p:txBody>
      </p:sp>
    </p:spTree>
    <p:extLst>
      <p:ext uri="{BB962C8B-B14F-4D97-AF65-F5344CB8AC3E}">
        <p14:creationId xmlns:p14="http://schemas.microsoft.com/office/powerpoint/2010/main" val="23497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2463EF-6066-435F-BC48-BDF8C1797F2C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1300"/>
            <a:ext cx="7772400" cy="698500"/>
          </a:xfrm>
        </p:spPr>
        <p:txBody>
          <a:bodyPr/>
          <a:lstStyle/>
          <a:p>
            <a:r>
              <a:rPr lang="en-US" altLang="en-US" sz="3200" smtClean="0"/>
              <a:t>Letizia: Autonomous Interface Agent</a:t>
            </a:r>
            <a:r>
              <a:rPr lang="en-US" altLang="en-US" smtClean="0"/>
              <a:t> </a:t>
            </a:r>
            <a:r>
              <a:rPr lang="en-US" altLang="en-US" sz="2000" smtClean="0"/>
              <a:t>(Lieberman 96)</a:t>
            </a:r>
            <a:endParaRPr lang="en-US" altLang="en-US" sz="2800" smtClean="0"/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3860800"/>
            <a:ext cx="8178800" cy="213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smtClean="0"/>
              <a:t>Recommends web pages during browsing based on user profile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Learns user profile using simple heuristics 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Passive observation, recommend on request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Provides </a:t>
            </a:r>
            <a:r>
              <a:rPr lang="en-US" altLang="en-US" sz="2000" i="1" smtClean="0"/>
              <a:t>relative</a:t>
            </a:r>
            <a:r>
              <a:rPr lang="en-US" altLang="en-US" sz="2000" smtClean="0"/>
              <a:t> ordering of link interestingness</a:t>
            </a:r>
          </a:p>
          <a:p>
            <a:pPr>
              <a:lnSpc>
                <a:spcPct val="90000"/>
              </a:lnSpc>
            </a:pPr>
            <a:r>
              <a:rPr lang="en-US" altLang="en-US" sz="2000" smtClean="0"/>
              <a:t>Assumes recommendations “near” current page are more valuable than others</a:t>
            </a:r>
          </a:p>
        </p:txBody>
      </p:sp>
      <p:sp>
        <p:nvSpPr>
          <p:cNvPr id="48134" name="Oval 4"/>
          <p:cNvSpPr>
            <a:spLocks noChangeArrowheads="1"/>
          </p:cNvSpPr>
          <p:nvPr/>
        </p:nvSpPr>
        <p:spPr bwMode="auto">
          <a:xfrm>
            <a:off x="2400300" y="15494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5" name="Oval 5"/>
          <p:cNvSpPr>
            <a:spLocks noChangeArrowheads="1"/>
          </p:cNvSpPr>
          <p:nvPr/>
        </p:nvSpPr>
        <p:spPr bwMode="auto">
          <a:xfrm>
            <a:off x="2019300" y="20828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2400300" y="20828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7" name="Oval 7"/>
          <p:cNvSpPr>
            <a:spLocks noChangeArrowheads="1"/>
          </p:cNvSpPr>
          <p:nvPr/>
        </p:nvSpPr>
        <p:spPr bwMode="auto">
          <a:xfrm>
            <a:off x="2781300" y="20828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019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39" name="Oval 9"/>
          <p:cNvSpPr>
            <a:spLocks noChangeArrowheads="1"/>
          </p:cNvSpPr>
          <p:nvPr/>
        </p:nvSpPr>
        <p:spPr bwMode="auto">
          <a:xfrm>
            <a:off x="2400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0" name="Oval 10"/>
          <p:cNvSpPr>
            <a:spLocks noChangeArrowheads="1"/>
          </p:cNvSpPr>
          <p:nvPr/>
        </p:nvSpPr>
        <p:spPr bwMode="auto">
          <a:xfrm>
            <a:off x="2781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1" name="Oval 11"/>
          <p:cNvSpPr>
            <a:spLocks noChangeArrowheads="1"/>
          </p:cNvSpPr>
          <p:nvPr/>
        </p:nvSpPr>
        <p:spPr bwMode="auto">
          <a:xfrm>
            <a:off x="2019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2" name="Oval 12"/>
          <p:cNvSpPr>
            <a:spLocks noChangeArrowheads="1"/>
          </p:cNvSpPr>
          <p:nvPr/>
        </p:nvSpPr>
        <p:spPr bwMode="auto">
          <a:xfrm>
            <a:off x="2400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3" name="Oval 13"/>
          <p:cNvSpPr>
            <a:spLocks noChangeArrowheads="1"/>
          </p:cNvSpPr>
          <p:nvPr/>
        </p:nvSpPr>
        <p:spPr bwMode="auto">
          <a:xfrm>
            <a:off x="2781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4" name="Oval 14"/>
          <p:cNvSpPr>
            <a:spLocks noChangeArrowheads="1"/>
          </p:cNvSpPr>
          <p:nvPr/>
        </p:nvSpPr>
        <p:spPr bwMode="auto">
          <a:xfrm>
            <a:off x="3162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5" name="Oval 15"/>
          <p:cNvSpPr>
            <a:spLocks noChangeArrowheads="1"/>
          </p:cNvSpPr>
          <p:nvPr/>
        </p:nvSpPr>
        <p:spPr bwMode="auto">
          <a:xfrm>
            <a:off x="3543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6" name="Oval 16"/>
          <p:cNvSpPr>
            <a:spLocks noChangeArrowheads="1"/>
          </p:cNvSpPr>
          <p:nvPr/>
        </p:nvSpPr>
        <p:spPr bwMode="auto">
          <a:xfrm>
            <a:off x="1257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7" name="Oval 17"/>
          <p:cNvSpPr>
            <a:spLocks noChangeArrowheads="1"/>
          </p:cNvSpPr>
          <p:nvPr/>
        </p:nvSpPr>
        <p:spPr bwMode="auto">
          <a:xfrm>
            <a:off x="1638300" y="26162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8" name="Oval 18"/>
          <p:cNvSpPr>
            <a:spLocks noChangeArrowheads="1"/>
          </p:cNvSpPr>
          <p:nvPr/>
        </p:nvSpPr>
        <p:spPr bwMode="auto">
          <a:xfrm>
            <a:off x="3162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49" name="Oval 19"/>
          <p:cNvSpPr>
            <a:spLocks noChangeArrowheads="1"/>
          </p:cNvSpPr>
          <p:nvPr/>
        </p:nvSpPr>
        <p:spPr bwMode="auto">
          <a:xfrm>
            <a:off x="3543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0" name="Oval 20"/>
          <p:cNvSpPr>
            <a:spLocks noChangeArrowheads="1"/>
          </p:cNvSpPr>
          <p:nvPr/>
        </p:nvSpPr>
        <p:spPr bwMode="auto">
          <a:xfrm>
            <a:off x="3924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1" name="Oval 21"/>
          <p:cNvSpPr>
            <a:spLocks noChangeArrowheads="1"/>
          </p:cNvSpPr>
          <p:nvPr/>
        </p:nvSpPr>
        <p:spPr bwMode="auto">
          <a:xfrm>
            <a:off x="876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2" name="Oval 22"/>
          <p:cNvSpPr>
            <a:spLocks noChangeArrowheads="1"/>
          </p:cNvSpPr>
          <p:nvPr/>
        </p:nvSpPr>
        <p:spPr bwMode="auto">
          <a:xfrm>
            <a:off x="1257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3" name="Oval 23"/>
          <p:cNvSpPr>
            <a:spLocks noChangeArrowheads="1"/>
          </p:cNvSpPr>
          <p:nvPr/>
        </p:nvSpPr>
        <p:spPr bwMode="auto">
          <a:xfrm>
            <a:off x="1638300" y="3149600"/>
            <a:ext cx="152400" cy="152400"/>
          </a:xfrm>
          <a:prstGeom prst="ellipse">
            <a:avLst/>
          </a:prstGeom>
          <a:solidFill>
            <a:srgbClr val="C0C0C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54" name="Line 24"/>
          <p:cNvSpPr>
            <a:spLocks noChangeShapeType="1"/>
          </p:cNvSpPr>
          <p:nvPr/>
        </p:nvSpPr>
        <p:spPr bwMode="auto">
          <a:xfrm flipH="1">
            <a:off x="2095500" y="1701800"/>
            <a:ext cx="30480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5" name="Line 25"/>
          <p:cNvSpPr>
            <a:spLocks noChangeShapeType="1"/>
          </p:cNvSpPr>
          <p:nvPr/>
        </p:nvSpPr>
        <p:spPr bwMode="auto">
          <a:xfrm>
            <a:off x="2476500" y="1701800"/>
            <a:ext cx="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6" name="Line 26"/>
          <p:cNvSpPr>
            <a:spLocks noChangeShapeType="1"/>
          </p:cNvSpPr>
          <p:nvPr/>
        </p:nvSpPr>
        <p:spPr bwMode="auto">
          <a:xfrm>
            <a:off x="2476500" y="2235200"/>
            <a:ext cx="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7" name="Line 27"/>
          <p:cNvSpPr>
            <a:spLocks noChangeShapeType="1"/>
          </p:cNvSpPr>
          <p:nvPr/>
        </p:nvSpPr>
        <p:spPr bwMode="auto">
          <a:xfrm>
            <a:off x="2476500" y="2768600"/>
            <a:ext cx="0" cy="4572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8" name="Line 28"/>
          <p:cNvSpPr>
            <a:spLocks noChangeShapeType="1"/>
          </p:cNvSpPr>
          <p:nvPr/>
        </p:nvSpPr>
        <p:spPr bwMode="auto">
          <a:xfrm flipH="1">
            <a:off x="952500" y="2768600"/>
            <a:ext cx="3048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9" name="Line 29"/>
          <p:cNvSpPr>
            <a:spLocks noChangeShapeType="1"/>
          </p:cNvSpPr>
          <p:nvPr/>
        </p:nvSpPr>
        <p:spPr bwMode="auto">
          <a:xfrm>
            <a:off x="2552700" y="1701800"/>
            <a:ext cx="3048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0" name="Line 30"/>
          <p:cNvSpPr>
            <a:spLocks noChangeShapeType="1"/>
          </p:cNvSpPr>
          <p:nvPr/>
        </p:nvSpPr>
        <p:spPr bwMode="auto">
          <a:xfrm>
            <a:off x="2552700" y="2235200"/>
            <a:ext cx="3048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1" name="Line 31"/>
          <p:cNvSpPr>
            <a:spLocks noChangeShapeType="1"/>
          </p:cNvSpPr>
          <p:nvPr/>
        </p:nvSpPr>
        <p:spPr bwMode="auto">
          <a:xfrm flipH="1">
            <a:off x="1333500" y="2159000"/>
            <a:ext cx="685800" cy="4572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2" name="Line 32"/>
          <p:cNvSpPr>
            <a:spLocks noChangeShapeType="1"/>
          </p:cNvSpPr>
          <p:nvPr/>
        </p:nvSpPr>
        <p:spPr bwMode="auto">
          <a:xfrm flipH="1">
            <a:off x="1714500" y="2159000"/>
            <a:ext cx="381000" cy="4572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3" name="Line 33"/>
          <p:cNvSpPr>
            <a:spLocks noChangeShapeType="1"/>
          </p:cNvSpPr>
          <p:nvPr/>
        </p:nvSpPr>
        <p:spPr bwMode="auto">
          <a:xfrm>
            <a:off x="1333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4" name="Line 34"/>
          <p:cNvSpPr>
            <a:spLocks noChangeShapeType="1"/>
          </p:cNvSpPr>
          <p:nvPr/>
        </p:nvSpPr>
        <p:spPr bwMode="auto">
          <a:xfrm>
            <a:off x="1714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5" name="Line 35"/>
          <p:cNvSpPr>
            <a:spLocks noChangeShapeType="1"/>
          </p:cNvSpPr>
          <p:nvPr/>
        </p:nvSpPr>
        <p:spPr bwMode="auto">
          <a:xfrm>
            <a:off x="2095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6" name="Line 36"/>
          <p:cNvSpPr>
            <a:spLocks noChangeShapeType="1"/>
          </p:cNvSpPr>
          <p:nvPr/>
        </p:nvSpPr>
        <p:spPr bwMode="auto">
          <a:xfrm>
            <a:off x="2857500" y="2768600"/>
            <a:ext cx="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7" name="Line 37"/>
          <p:cNvSpPr>
            <a:spLocks noChangeShapeType="1"/>
          </p:cNvSpPr>
          <p:nvPr/>
        </p:nvSpPr>
        <p:spPr bwMode="auto">
          <a:xfrm>
            <a:off x="2933700" y="2768600"/>
            <a:ext cx="3048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8" name="Line 38"/>
          <p:cNvSpPr>
            <a:spLocks noChangeShapeType="1"/>
          </p:cNvSpPr>
          <p:nvPr/>
        </p:nvSpPr>
        <p:spPr bwMode="auto">
          <a:xfrm>
            <a:off x="2933700" y="2235200"/>
            <a:ext cx="6858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69" name="Line 39"/>
          <p:cNvSpPr>
            <a:spLocks noChangeShapeType="1"/>
          </p:cNvSpPr>
          <p:nvPr/>
        </p:nvSpPr>
        <p:spPr bwMode="auto">
          <a:xfrm>
            <a:off x="2933700" y="2235200"/>
            <a:ext cx="22860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0" name="Line 40"/>
          <p:cNvSpPr>
            <a:spLocks noChangeShapeType="1"/>
          </p:cNvSpPr>
          <p:nvPr/>
        </p:nvSpPr>
        <p:spPr bwMode="auto">
          <a:xfrm>
            <a:off x="3695700" y="2768600"/>
            <a:ext cx="3048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1" name="Line 41"/>
          <p:cNvSpPr>
            <a:spLocks noChangeShapeType="1"/>
          </p:cNvSpPr>
          <p:nvPr/>
        </p:nvSpPr>
        <p:spPr bwMode="auto">
          <a:xfrm>
            <a:off x="3314700" y="2768600"/>
            <a:ext cx="228600" cy="38100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2" name="Line 42"/>
          <p:cNvSpPr>
            <a:spLocks noChangeShapeType="1"/>
          </p:cNvSpPr>
          <p:nvPr/>
        </p:nvSpPr>
        <p:spPr bwMode="auto">
          <a:xfrm>
            <a:off x="2095500" y="2235200"/>
            <a:ext cx="0" cy="3810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3" name="Line 43"/>
          <p:cNvSpPr>
            <a:spLocks noChangeShapeType="1"/>
          </p:cNvSpPr>
          <p:nvPr/>
        </p:nvSpPr>
        <p:spPr bwMode="auto">
          <a:xfrm>
            <a:off x="2095500" y="2159000"/>
            <a:ext cx="304800" cy="45720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4" name="Text Box 44"/>
          <p:cNvSpPr txBox="1">
            <a:spLocks noChangeArrowheads="1"/>
          </p:cNvSpPr>
          <p:nvPr/>
        </p:nvSpPr>
        <p:spPr bwMode="auto">
          <a:xfrm>
            <a:off x="1320800" y="2082800"/>
            <a:ext cx="546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user</a:t>
            </a:r>
          </a:p>
        </p:txBody>
      </p:sp>
      <p:sp>
        <p:nvSpPr>
          <p:cNvPr id="48175" name="Text Box 45"/>
          <p:cNvSpPr txBox="1">
            <a:spLocks noChangeArrowheads="1"/>
          </p:cNvSpPr>
          <p:nvPr/>
        </p:nvSpPr>
        <p:spPr bwMode="auto">
          <a:xfrm>
            <a:off x="3162300" y="2159000"/>
            <a:ext cx="698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letizia</a:t>
            </a:r>
          </a:p>
        </p:txBody>
      </p:sp>
      <p:sp>
        <p:nvSpPr>
          <p:cNvPr id="48176" name="Rectangle 46"/>
          <p:cNvSpPr>
            <a:spLocks noChangeArrowheads="1"/>
          </p:cNvSpPr>
          <p:nvPr/>
        </p:nvSpPr>
        <p:spPr bwMode="auto">
          <a:xfrm>
            <a:off x="4457700" y="2997200"/>
            <a:ext cx="1143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77" name="Text Box 47"/>
          <p:cNvSpPr txBox="1">
            <a:spLocks noChangeArrowheads="1"/>
          </p:cNvSpPr>
          <p:nvPr/>
        </p:nvSpPr>
        <p:spPr bwMode="auto">
          <a:xfrm>
            <a:off x="4457700" y="2997200"/>
            <a:ext cx="115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user profile</a:t>
            </a:r>
          </a:p>
        </p:txBody>
      </p:sp>
      <p:sp>
        <p:nvSpPr>
          <p:cNvPr id="48178" name="Rectangle 48"/>
          <p:cNvSpPr>
            <a:spLocks noChangeArrowheads="1"/>
          </p:cNvSpPr>
          <p:nvPr/>
        </p:nvSpPr>
        <p:spPr bwMode="auto">
          <a:xfrm>
            <a:off x="4473575" y="2463800"/>
            <a:ext cx="1143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79" name="Text Box 49"/>
          <p:cNvSpPr txBox="1">
            <a:spLocks noChangeArrowheads="1"/>
          </p:cNvSpPr>
          <p:nvPr/>
        </p:nvSpPr>
        <p:spPr bwMode="auto">
          <a:xfrm>
            <a:off x="4473575" y="2463800"/>
            <a:ext cx="1011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heuristics</a:t>
            </a:r>
          </a:p>
        </p:txBody>
      </p:sp>
      <p:grpSp>
        <p:nvGrpSpPr>
          <p:cNvPr id="48180" name="Group 50"/>
          <p:cNvGrpSpPr>
            <a:grpSpLocks/>
          </p:cNvGrpSpPr>
          <p:nvPr/>
        </p:nvGrpSpPr>
        <p:grpSpPr bwMode="auto">
          <a:xfrm>
            <a:off x="4473575" y="1473200"/>
            <a:ext cx="1143000" cy="762000"/>
            <a:chOff x="3984" y="1056"/>
            <a:chExt cx="1536" cy="768"/>
          </a:xfrm>
        </p:grpSpPr>
        <p:sp>
          <p:nvSpPr>
            <p:cNvPr id="48186" name="Oval 51"/>
            <p:cNvSpPr>
              <a:spLocks noChangeArrowheads="1"/>
            </p:cNvSpPr>
            <p:nvPr/>
          </p:nvSpPr>
          <p:spPr bwMode="auto">
            <a:xfrm>
              <a:off x="4704" y="1056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87" name="Oval 52"/>
            <p:cNvSpPr>
              <a:spLocks noChangeArrowheads="1"/>
            </p:cNvSpPr>
            <p:nvPr/>
          </p:nvSpPr>
          <p:spPr bwMode="auto">
            <a:xfrm>
              <a:off x="4464" y="1392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88" name="Oval 53"/>
            <p:cNvSpPr>
              <a:spLocks noChangeArrowheads="1"/>
            </p:cNvSpPr>
            <p:nvPr/>
          </p:nvSpPr>
          <p:spPr bwMode="auto">
            <a:xfrm>
              <a:off x="4704" y="1392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89" name="Oval 54"/>
            <p:cNvSpPr>
              <a:spLocks noChangeArrowheads="1"/>
            </p:cNvSpPr>
            <p:nvPr/>
          </p:nvSpPr>
          <p:spPr bwMode="auto">
            <a:xfrm>
              <a:off x="4944" y="1392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0" name="Oval 55"/>
            <p:cNvSpPr>
              <a:spLocks noChangeArrowheads="1"/>
            </p:cNvSpPr>
            <p:nvPr/>
          </p:nvSpPr>
          <p:spPr bwMode="auto">
            <a:xfrm>
              <a:off x="446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1" name="Oval 56"/>
            <p:cNvSpPr>
              <a:spLocks noChangeArrowheads="1"/>
            </p:cNvSpPr>
            <p:nvPr/>
          </p:nvSpPr>
          <p:spPr bwMode="auto">
            <a:xfrm>
              <a:off x="470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2" name="Oval 57"/>
            <p:cNvSpPr>
              <a:spLocks noChangeArrowheads="1"/>
            </p:cNvSpPr>
            <p:nvPr/>
          </p:nvSpPr>
          <p:spPr bwMode="auto">
            <a:xfrm>
              <a:off x="494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3" name="Oval 58"/>
            <p:cNvSpPr>
              <a:spLocks noChangeArrowheads="1"/>
            </p:cNvSpPr>
            <p:nvPr/>
          </p:nvSpPr>
          <p:spPr bwMode="auto">
            <a:xfrm>
              <a:off x="518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4" name="Oval 59"/>
            <p:cNvSpPr>
              <a:spLocks noChangeArrowheads="1"/>
            </p:cNvSpPr>
            <p:nvPr/>
          </p:nvSpPr>
          <p:spPr bwMode="auto">
            <a:xfrm>
              <a:off x="542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5" name="Oval 60"/>
            <p:cNvSpPr>
              <a:spLocks noChangeArrowheads="1"/>
            </p:cNvSpPr>
            <p:nvPr/>
          </p:nvSpPr>
          <p:spPr bwMode="auto">
            <a:xfrm>
              <a:off x="398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6" name="Oval 61"/>
            <p:cNvSpPr>
              <a:spLocks noChangeArrowheads="1"/>
            </p:cNvSpPr>
            <p:nvPr/>
          </p:nvSpPr>
          <p:spPr bwMode="auto">
            <a:xfrm>
              <a:off x="4224" y="17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97" name="Line 62"/>
            <p:cNvSpPr>
              <a:spLocks noChangeShapeType="1"/>
            </p:cNvSpPr>
            <p:nvPr/>
          </p:nvSpPr>
          <p:spPr bwMode="auto">
            <a:xfrm flipH="1">
              <a:off x="4512" y="1152"/>
              <a:ext cx="192" cy="24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8" name="Line 63"/>
            <p:cNvSpPr>
              <a:spLocks noChangeShapeType="1"/>
            </p:cNvSpPr>
            <p:nvPr/>
          </p:nvSpPr>
          <p:spPr bwMode="auto">
            <a:xfrm>
              <a:off x="4752" y="1152"/>
              <a:ext cx="1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99" name="Line 64"/>
            <p:cNvSpPr>
              <a:spLocks noChangeShapeType="1"/>
            </p:cNvSpPr>
            <p:nvPr/>
          </p:nvSpPr>
          <p:spPr bwMode="auto">
            <a:xfrm>
              <a:off x="4752" y="1488"/>
              <a:ext cx="1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0" name="Line 65"/>
            <p:cNvSpPr>
              <a:spLocks noChangeShapeType="1"/>
            </p:cNvSpPr>
            <p:nvPr/>
          </p:nvSpPr>
          <p:spPr bwMode="auto">
            <a:xfrm>
              <a:off x="4800" y="1152"/>
              <a:ext cx="192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1" name="Line 66"/>
            <p:cNvSpPr>
              <a:spLocks noChangeShapeType="1"/>
            </p:cNvSpPr>
            <p:nvPr/>
          </p:nvSpPr>
          <p:spPr bwMode="auto">
            <a:xfrm>
              <a:off x="4800" y="1488"/>
              <a:ext cx="192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2" name="Line 67"/>
            <p:cNvSpPr>
              <a:spLocks noChangeShapeType="1"/>
            </p:cNvSpPr>
            <p:nvPr/>
          </p:nvSpPr>
          <p:spPr bwMode="auto">
            <a:xfrm flipH="1">
              <a:off x="4032" y="1440"/>
              <a:ext cx="432" cy="28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3" name="Line 68"/>
            <p:cNvSpPr>
              <a:spLocks noChangeShapeType="1"/>
            </p:cNvSpPr>
            <p:nvPr/>
          </p:nvSpPr>
          <p:spPr bwMode="auto">
            <a:xfrm flipH="1">
              <a:off x="4272" y="1440"/>
              <a:ext cx="240" cy="288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4" name="Line 69"/>
            <p:cNvSpPr>
              <a:spLocks noChangeShapeType="1"/>
            </p:cNvSpPr>
            <p:nvPr/>
          </p:nvSpPr>
          <p:spPr bwMode="auto">
            <a:xfrm>
              <a:off x="5040" y="1488"/>
              <a:ext cx="432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5" name="Line 70"/>
            <p:cNvSpPr>
              <a:spLocks noChangeShapeType="1"/>
            </p:cNvSpPr>
            <p:nvPr/>
          </p:nvSpPr>
          <p:spPr bwMode="auto">
            <a:xfrm>
              <a:off x="5040" y="1488"/>
              <a:ext cx="144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6" name="Line 71"/>
            <p:cNvSpPr>
              <a:spLocks noChangeShapeType="1"/>
            </p:cNvSpPr>
            <p:nvPr/>
          </p:nvSpPr>
          <p:spPr bwMode="auto">
            <a:xfrm>
              <a:off x="4512" y="1488"/>
              <a:ext cx="1" cy="240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07" name="Line 72"/>
            <p:cNvSpPr>
              <a:spLocks noChangeShapeType="1"/>
            </p:cNvSpPr>
            <p:nvPr/>
          </p:nvSpPr>
          <p:spPr bwMode="auto">
            <a:xfrm>
              <a:off x="4512" y="1440"/>
              <a:ext cx="192" cy="288"/>
            </a:xfrm>
            <a:prstGeom prst="line">
              <a:avLst/>
            </a:prstGeom>
            <a:noFill/>
            <a:ln w="1905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81" name="Line 73"/>
          <p:cNvSpPr>
            <a:spLocks noChangeShapeType="1"/>
          </p:cNvSpPr>
          <p:nvPr/>
        </p:nvSpPr>
        <p:spPr bwMode="auto">
          <a:xfrm>
            <a:off x="5692775" y="19304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82" name="Line 74"/>
          <p:cNvSpPr>
            <a:spLocks noChangeShapeType="1"/>
          </p:cNvSpPr>
          <p:nvPr/>
        </p:nvSpPr>
        <p:spPr bwMode="auto">
          <a:xfrm>
            <a:off x="5692775" y="2616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83" name="Line 75"/>
          <p:cNvSpPr>
            <a:spLocks noChangeShapeType="1"/>
          </p:cNvSpPr>
          <p:nvPr/>
        </p:nvSpPr>
        <p:spPr bwMode="auto">
          <a:xfrm flipV="1">
            <a:off x="5692775" y="2768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84" name="Rectangle 76"/>
          <p:cNvSpPr>
            <a:spLocks noChangeArrowheads="1"/>
          </p:cNvSpPr>
          <p:nvPr/>
        </p:nvSpPr>
        <p:spPr bwMode="auto">
          <a:xfrm>
            <a:off x="6530975" y="2463800"/>
            <a:ext cx="1600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8185" name="Text Box 77"/>
          <p:cNvSpPr txBox="1">
            <a:spLocks noChangeArrowheads="1"/>
          </p:cNvSpPr>
          <p:nvPr/>
        </p:nvSpPr>
        <p:spPr bwMode="auto">
          <a:xfrm>
            <a:off x="6530975" y="24638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>
                <a:latin typeface="Comic Sans MS" pitchFamily="66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8071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000" smtClean="0"/>
              <a:t>Intelligent Information Retrieval</a:t>
            </a:r>
            <a:endParaRPr lang="en-US" altLang="en-US" smtClean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253B466-9A5E-4CCD-AACF-876C5C411F08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241300"/>
            <a:ext cx="7162800" cy="520700"/>
          </a:xfrm>
          <a:noFill/>
        </p:spPr>
        <p:txBody>
          <a:bodyPr lIns="90488" tIns="44450" rIns="90488" bIns="44450"/>
          <a:lstStyle/>
          <a:p>
            <a:r>
              <a:rPr lang="en-US" altLang="en-US" sz="3200" smtClean="0"/>
              <a:t>Letizia: Autonomous Interface Agent</a:t>
            </a:r>
            <a:endParaRPr lang="en-US" altLang="en-US" smtClean="0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850900"/>
            <a:ext cx="8496300" cy="5270500"/>
          </a:xfrm>
          <a:noFill/>
        </p:spPr>
        <p:txBody>
          <a:bodyPr lIns="90488" tIns="44450" rIns="90488" bIns="44450"/>
          <a:lstStyle/>
          <a:p>
            <a:r>
              <a:rPr lang="en-US" altLang="en-US" sz="2000" smtClean="0"/>
              <a:t>Infers user preferences from behavior</a:t>
            </a:r>
          </a:p>
          <a:p>
            <a:r>
              <a:rPr lang="en-US" altLang="en-US" sz="2000" smtClean="0"/>
              <a:t>Interesting pages</a:t>
            </a:r>
          </a:p>
          <a:p>
            <a:pPr lvl="1"/>
            <a:r>
              <a:rPr lang="en-US" altLang="en-US" sz="1800" smtClean="0"/>
              <a:t>record in hot list (save as a file)</a:t>
            </a:r>
          </a:p>
          <a:p>
            <a:pPr lvl="1"/>
            <a:r>
              <a:rPr lang="en-US" altLang="en-US" sz="1800" smtClean="0"/>
              <a:t>follow several links from pages</a:t>
            </a:r>
          </a:p>
          <a:p>
            <a:pPr lvl="1"/>
            <a:r>
              <a:rPr lang="en-US" altLang="en-US" sz="1800" smtClean="0"/>
              <a:t>returning several times to a document</a:t>
            </a:r>
          </a:p>
          <a:p>
            <a:r>
              <a:rPr lang="en-US" altLang="en-US" sz="2000" smtClean="0"/>
              <a:t>Not Interesting</a:t>
            </a:r>
          </a:p>
          <a:p>
            <a:pPr lvl="1"/>
            <a:r>
              <a:rPr lang="en-US" altLang="en-US" sz="1800" smtClean="0"/>
              <a:t>spend a short time on document</a:t>
            </a:r>
          </a:p>
          <a:p>
            <a:pPr lvl="1"/>
            <a:r>
              <a:rPr lang="en-US" altLang="en-US" sz="1800" smtClean="0"/>
              <a:t>return to previous document without following links</a:t>
            </a:r>
          </a:p>
          <a:p>
            <a:pPr lvl="1"/>
            <a:r>
              <a:rPr lang="en-US" altLang="en-US" sz="1800" smtClean="0"/>
              <a:t>passing over a link to document (selecting links above and below document)</a:t>
            </a:r>
          </a:p>
          <a:p>
            <a:r>
              <a:rPr lang="en-US" altLang="en-US" sz="2000" smtClean="0"/>
              <a:t>Why is this useful</a:t>
            </a:r>
          </a:p>
          <a:p>
            <a:pPr lvl="1"/>
            <a:r>
              <a:rPr lang="en-US" altLang="en-US" sz="1800" smtClean="0"/>
              <a:t>tracks and learns user behavior, provides user “context” to the application (browsing)</a:t>
            </a:r>
          </a:p>
          <a:p>
            <a:pPr lvl="1"/>
            <a:r>
              <a:rPr lang="en-US" altLang="en-US" sz="1800" smtClean="0"/>
              <a:t>completely passive:  no work for the user</a:t>
            </a:r>
          </a:p>
          <a:p>
            <a:pPr lvl="1"/>
            <a:r>
              <a:rPr lang="en-US" altLang="en-US" sz="1800" smtClean="0"/>
              <a:t>useful when user doesn’t know where to go</a:t>
            </a:r>
          </a:p>
          <a:p>
            <a:pPr lvl="1"/>
            <a:r>
              <a:rPr lang="en-US" altLang="en-US" sz="1800" smtClean="0"/>
              <a:t>no modifications to application:  Letizia interposes between the Web and browser</a:t>
            </a:r>
          </a:p>
        </p:txBody>
      </p:sp>
    </p:spTree>
    <p:extLst>
      <p:ext uri="{BB962C8B-B14F-4D97-AF65-F5344CB8AC3E}">
        <p14:creationId xmlns:p14="http://schemas.microsoft.com/office/powerpoint/2010/main" val="363296159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7546</TotalTime>
  <Words>2152</Words>
  <Application>Microsoft Office PowerPoint</Application>
  <PresentationFormat>On-screen Show (4:3)</PresentationFormat>
  <Paragraphs>393</Paragraphs>
  <Slides>55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Blank Presentation</vt:lpstr>
      <vt:lpstr>Document</vt:lpstr>
      <vt:lpstr>Chart</vt:lpstr>
      <vt:lpstr>Web IR: Recent Trends; Future of Web Search </vt:lpstr>
      <vt:lpstr>Behavior-Based Ranking</vt:lpstr>
      <vt:lpstr>Query-doc popularity matrix B</vt:lpstr>
      <vt:lpstr>Vector space implementation</vt:lpstr>
      <vt:lpstr>Issues</vt:lpstr>
      <vt:lpstr>“Information retrieval”</vt:lpstr>
      <vt:lpstr>Learning interface agents</vt:lpstr>
      <vt:lpstr>Letizia: Autonomous Interface Agent (Lieberman 96)</vt:lpstr>
      <vt:lpstr>Letizia: Autonomous Interface Agent</vt:lpstr>
      <vt:lpstr>Consequences of passiveness</vt:lpstr>
      <vt:lpstr>ARCH: Adaptive Agent for Retrieval Based on Concept Hierarchies (Mobasher, Sieg, Burke 2003-2007)</vt:lpstr>
      <vt:lpstr>Overview of ARCH</vt:lpstr>
      <vt:lpstr>Offline Component - Learning the Concept Hierarchy</vt:lpstr>
      <vt:lpstr>Aggregate Representation of Nodes in the Hierarchy</vt:lpstr>
      <vt:lpstr>Example from Yahoo Hierarchy</vt:lpstr>
      <vt:lpstr>Online Component – User Interaction with Hierarchy</vt:lpstr>
      <vt:lpstr>Generating the Enhanced Query</vt:lpstr>
      <vt:lpstr>An Example</vt:lpstr>
      <vt:lpstr>Another Example – ARCH Interface</vt:lpstr>
      <vt:lpstr>Generation of User Profiles</vt:lpstr>
      <vt:lpstr>User Profiles &amp; Information Context</vt:lpstr>
      <vt:lpstr>Results Based on User Profiles</vt:lpstr>
      <vt:lpstr>New Paradigms for Search: Social / Collaborative Tags</vt:lpstr>
      <vt:lpstr>PowerPoint Presentation</vt:lpstr>
      <vt:lpstr>Tag Recommendation</vt:lpstr>
      <vt:lpstr>Tags describe the user</vt:lpstr>
      <vt:lpstr>Example: Using Tags for Recommendation</vt:lpstr>
      <vt:lpstr>New Paradigms for Search: Social Recommendation</vt:lpstr>
      <vt:lpstr>What’s been happening now? (Google)</vt:lpstr>
      <vt:lpstr>What’s been happening now? (Google)</vt:lpstr>
      <vt:lpstr>What’s been happening now?</vt:lpstr>
      <vt:lpstr>3 approaches to question answering: Knowledge-based approaches (Siri)</vt:lpstr>
      <vt:lpstr>Text-based (mainly factoid) QA</vt:lpstr>
      <vt:lpstr>Hybrid approaches (IBM Watson)</vt:lpstr>
      <vt:lpstr>What’s been happening now?</vt:lpstr>
      <vt:lpstr>Example from Fernando Pereira (Google)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Desired experience: Towards actions (Patrick Pantel, et al., Microsoft Research)</vt:lpstr>
      <vt:lpstr>Desired experience: Towards actions</vt:lpstr>
      <vt:lpstr>Actions vs. Intents</vt:lpstr>
      <vt:lpstr>Learning actions from web usage logs</vt:lpstr>
      <vt:lpstr>The Facebook Graph</vt:lpstr>
      <vt:lpstr>Facebook Graph Search</vt:lpstr>
      <vt:lpstr>Facebook Graph Snippet</vt:lpstr>
      <vt:lpstr>PowerPoint Presentation</vt:lpstr>
      <vt:lpstr>Facebook Graph Search</vt:lpstr>
      <vt:lpstr>PowerPoint Presentation</vt:lpstr>
      <vt:lpstr>PowerPoint Presentation</vt:lpstr>
    </vt:vector>
  </TitlesOfParts>
  <Company>DePaul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Information Retrieval</dc:title>
  <dc:creator>Bamshad Mobasher</dc:creator>
  <cp:lastModifiedBy>Bamshad Mobasher</cp:lastModifiedBy>
  <cp:revision>272</cp:revision>
  <cp:lastPrinted>2001-02-14T08:04:25Z</cp:lastPrinted>
  <dcterms:created xsi:type="dcterms:W3CDTF">1997-08-26T12:27:33Z</dcterms:created>
  <dcterms:modified xsi:type="dcterms:W3CDTF">2016-03-07T19:20:03Z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mobasher@cs.depaul.edu</vt:lpwstr>
  </property>
  <property fmtid="{D5CDD505-2E9C-101B-9397-08002B2CF9AE}" pid="8" name="HomePage">
    <vt:lpwstr>http://maya.cs.depaul.edu/~mobasher/classes/ds575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C:\Bamshad\CLASS\DS575\Lectures</vt:lpwstr>
  </property>
  <property fmtid="{D5CDD505-2E9C-101B-9397-08002B2CF9AE}" pid="22" name="Telephone number">
    <vt:bool>true</vt:bool>
  </property>
</Properties>
</file>